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64"/>
  </p:notesMasterIdLst>
  <p:handoutMasterIdLst>
    <p:handoutMasterId r:id="rId65"/>
  </p:handoutMasterIdLst>
  <p:sldIdLst>
    <p:sldId id="256" r:id="rId3"/>
    <p:sldId id="562" r:id="rId4"/>
    <p:sldId id="494" r:id="rId5"/>
    <p:sldId id="344" r:id="rId6"/>
    <p:sldId id="346" r:id="rId7"/>
    <p:sldId id="347" r:id="rId8"/>
    <p:sldId id="349" r:id="rId9"/>
    <p:sldId id="350" r:id="rId10"/>
    <p:sldId id="365" r:id="rId11"/>
    <p:sldId id="351" r:id="rId12"/>
    <p:sldId id="323" r:id="rId13"/>
    <p:sldId id="496" r:id="rId14"/>
    <p:sldId id="497" r:id="rId15"/>
    <p:sldId id="426" r:id="rId16"/>
    <p:sldId id="427" r:id="rId17"/>
    <p:sldId id="495" r:id="rId18"/>
    <p:sldId id="378" r:id="rId19"/>
    <p:sldId id="379" r:id="rId20"/>
    <p:sldId id="380" r:id="rId21"/>
    <p:sldId id="381" r:id="rId22"/>
    <p:sldId id="382" r:id="rId23"/>
    <p:sldId id="488" r:id="rId24"/>
    <p:sldId id="493" r:id="rId25"/>
    <p:sldId id="432" r:id="rId26"/>
    <p:sldId id="433" r:id="rId27"/>
    <p:sldId id="447" r:id="rId28"/>
    <p:sldId id="448" r:id="rId29"/>
    <p:sldId id="487" r:id="rId30"/>
    <p:sldId id="489" r:id="rId31"/>
    <p:sldId id="492" r:id="rId32"/>
    <p:sldId id="370" r:id="rId33"/>
    <p:sldId id="373" r:id="rId34"/>
    <p:sldId id="372" r:id="rId35"/>
    <p:sldId id="374" r:id="rId36"/>
    <p:sldId id="375" r:id="rId37"/>
    <p:sldId id="376" r:id="rId38"/>
    <p:sldId id="377" r:id="rId39"/>
    <p:sldId id="383" r:id="rId40"/>
    <p:sldId id="328" r:id="rId41"/>
    <p:sldId id="499" r:id="rId42"/>
    <p:sldId id="498" r:id="rId43"/>
    <p:sldId id="500" r:id="rId44"/>
    <p:sldId id="360" r:id="rId45"/>
    <p:sldId id="361" r:id="rId46"/>
    <p:sldId id="362" r:id="rId47"/>
    <p:sldId id="363" r:id="rId48"/>
    <p:sldId id="330" r:id="rId49"/>
    <p:sldId id="331" r:id="rId50"/>
    <p:sldId id="333" r:id="rId51"/>
    <p:sldId id="558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559" r:id="rId61"/>
    <p:sldId id="560" r:id="rId62"/>
    <p:sldId id="561" r:id="rId63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000099"/>
    <a:srgbClr val="008000"/>
    <a:srgbClr val="009900"/>
    <a:srgbClr val="FD1503"/>
    <a:srgbClr val="0000FF"/>
    <a:srgbClr val="33CC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05"/>
    <p:restoredTop sz="93826" autoAdjust="0"/>
  </p:normalViewPr>
  <p:slideViewPr>
    <p:cSldViewPr snapToGrid="0" showGuides="1">
      <p:cViewPr varScale="1">
        <p:scale>
          <a:sx n="67" d="100"/>
          <a:sy n="67" d="100"/>
        </p:scale>
        <p:origin x="10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2024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t" anchorCtr="0" compatLnSpc="1"/>
          <a:lstStyle>
            <a:lvl1pPr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t" anchorCtr="0" compatLnSpc="1"/>
          <a:lstStyle>
            <a:lvl1pPr algn="r"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b" anchorCtr="0" compatLnSpc="1"/>
          <a:lstStyle>
            <a:lvl1pPr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b" anchorCtr="0" compatLnSpc="1"/>
          <a:lstStyle/>
          <a:p>
            <a:pPr lvl="0" algn="r" defTabSz="965200" eaLnBrk="1" hangingPunct="1">
              <a:buNone/>
            </a:pPr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‹#›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t" anchorCtr="0" compatLnSpc="1"/>
          <a:lstStyle>
            <a:lvl1pPr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t" anchorCtr="0" compatLnSpc="1"/>
          <a:lstStyle>
            <a:lvl1pPr algn="r"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2188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2513"/>
            <a:ext cx="56769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b" anchorCtr="0" compatLnSpc="1"/>
          <a:lstStyle>
            <a:lvl1pPr defTabSz="965200" eaLnBrk="1" hangingPunct="1">
              <a:spcBef>
                <a:spcPct val="0"/>
              </a:spcBef>
              <a:defRPr sz="13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57" tIns="48229" rIns="96457" bIns="48229" numCol="1" anchor="b" anchorCtr="0" compatLnSpc="1"/>
          <a:lstStyle/>
          <a:p>
            <a:pPr lvl="0" algn="r" defTabSz="965200" eaLnBrk="1" hangingPunct="1">
              <a:buNone/>
            </a:pPr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‹#›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10243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19459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21507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r>
              <a:rPr lang="en-US" altLang="zh-CN" dirty="0"/>
              <a:t>Glut</a:t>
            </a:r>
            <a:r>
              <a:rPr lang="zh-CN" altLang="en-US" dirty="0"/>
              <a:t>库（或</a:t>
            </a:r>
            <a:r>
              <a:rPr lang="en-US" altLang="zh-CN" dirty="0"/>
              <a:t>freegult</a:t>
            </a:r>
            <a:r>
              <a:rPr lang="zh-CN" altLang="en-US" dirty="0"/>
              <a:t>、</a:t>
            </a:r>
            <a:r>
              <a:rPr lang="en-US" altLang="zh-CN" dirty="0"/>
              <a:t>glfw</a:t>
            </a:r>
            <a:r>
              <a:rPr lang="zh-CN" altLang="en-US" dirty="0"/>
              <a:t>等同类型的库）是做大作业是必需的库。</a:t>
            </a:r>
          </a:p>
          <a:p>
            <a:pPr lvl="0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43011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45059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47107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49155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51203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r>
              <a:rPr lang="en-US" altLang="zh-CN" dirty="0"/>
              <a:t>Gltools</a:t>
            </a:r>
            <a:r>
              <a:rPr lang="zh-CN" altLang="en-US" dirty="0"/>
              <a:t>库并不是大家做大作业一定需要用到的库。配置该库及运行</a:t>
            </a:r>
            <a:r>
              <a:rPr lang="en-US" altLang="zh-CN" dirty="0"/>
              <a:t>block</a:t>
            </a:r>
            <a:r>
              <a:rPr lang="zh-CN" altLang="en-US" dirty="0"/>
              <a:t>库只是为了让大家接触一个更复杂一些的程序，体验一下</a:t>
            </a:r>
            <a:r>
              <a:rPr lang="en-US" altLang="zh-CN" dirty="0"/>
              <a:t>opengl</a:t>
            </a:r>
            <a:r>
              <a:rPr lang="zh-CN" altLang="en-US" dirty="0"/>
              <a:t>能实现的更复杂的效果</a:t>
            </a:r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r>
              <a:rPr lang="en-US" altLang="zh-CN" dirty="0"/>
              <a:t>Gltools</a:t>
            </a:r>
            <a:r>
              <a:rPr lang="zh-CN" altLang="en-US" dirty="0"/>
              <a:t>库并不是大家做大作业一定需要用到的库。配置该库及运行</a:t>
            </a:r>
            <a:r>
              <a:rPr lang="en-US" altLang="zh-CN" dirty="0"/>
              <a:t>block</a:t>
            </a:r>
            <a:r>
              <a:rPr lang="zh-CN" altLang="en-US" dirty="0"/>
              <a:t>库只是为了让大家接触一个更复杂一些的程序，体验一下</a:t>
            </a:r>
            <a:r>
              <a:rPr lang="en-US" altLang="zh-CN" dirty="0"/>
              <a:t>opengl</a:t>
            </a:r>
            <a:r>
              <a:rPr lang="zh-CN" altLang="en-US" dirty="0"/>
              <a:t>能实现的更复杂的效果</a:t>
            </a:r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r>
              <a:rPr lang="zh-CN" altLang="en-US" dirty="0"/>
              <a:t>如果还想使用别的库，如</a:t>
            </a:r>
            <a:r>
              <a:rPr lang="en-US" altLang="zh-CN" dirty="0"/>
              <a:t>glew,freeglut</a:t>
            </a:r>
            <a:r>
              <a:rPr lang="zh-CN" altLang="en-US" dirty="0"/>
              <a:t>等，可以参考以上配置教程，对于</a:t>
            </a:r>
            <a:r>
              <a:rPr lang="en-US" altLang="zh-CN" dirty="0" err="1"/>
              <a:t>glfw,glad</a:t>
            </a:r>
            <a:r>
              <a:rPr lang="zh-CN" altLang="en-US" dirty="0"/>
              <a:t>等库的配置方法可以参考其官网教程</a:t>
            </a:r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  <p:sp>
        <p:nvSpPr>
          <p:cNvPr id="665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前缀指定是什么库</a:t>
            </a:r>
          </a:p>
          <a:p>
            <a:r>
              <a:rPr lang="zh-CN" altLang="en-US" dirty="0"/>
              <a:t>功能，</a:t>
            </a:r>
            <a:r>
              <a:rPr lang="en-US" altLang="zh-CN" dirty="0" err="1"/>
              <a:t>gl</a:t>
            </a:r>
            <a:r>
              <a:rPr lang="zh-CN" altLang="en-US" dirty="0"/>
              <a:t>库里用来绘制顶点的函数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color </a:t>
            </a:r>
            <a:r>
              <a:rPr lang="zh-CN" altLang="en-US" dirty="0"/>
              <a:t>实现颜色操作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由于OpenGL具有平台无关性，它定义了自己的数据类型，这些数据类型将映射为常规的C数据类型，在程序中也可以直接使用这些C数据类型，下表列出了在OpenGL中定义的数据类型。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457" tIns="48229" rIns="96457" bIns="48229" anchor="b" anchorCtr="0"/>
          <a:lstStyle/>
          <a:p>
            <a:pPr lvl="0" algn="r" defTabSz="965200" eaLnBrk="1" hangingPunct="1"/>
            <a:fld id="{9A0DB2DC-4C9A-4742-B13C-FB6460FD3503}" type="slidenum">
              <a:rPr lang="zh-CN" altLang="en-US" sz="1300" b="0" dirty="0">
                <a:latin typeface="Times New Roman" panose="02020603050405020304" pitchFamily="18" charset="0"/>
                <a:ea typeface="宋体" panose="02010600030101010101" pitchFamily="2" charset="-122"/>
              </a:rPr>
              <a:t>44</a:t>
            </a:fld>
            <a:endParaRPr lang="zh-CN" altLang="en-US" sz="13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409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005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07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260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128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“在</a:t>
            </a:r>
            <a:r>
              <a:rPr lang="en-US" altLang="zh-CN" dirty="0" err="1"/>
              <a:t>glVertex</a:t>
            </a:r>
            <a:r>
              <a:rPr lang="zh-CN" altLang="en-US" dirty="0"/>
              <a:t>中的单位是由应用程序确定的，称为对象（世界）坐标系 ”：</a:t>
            </a:r>
            <a:endParaRPr lang="en-US" altLang="zh-CN" dirty="0"/>
          </a:p>
          <a:p>
            <a:r>
              <a:rPr lang="zh-CN" altLang="en-US" dirty="0"/>
              <a:t>虽然我们前面提到</a:t>
            </a:r>
            <a:r>
              <a:rPr lang="en-US" altLang="zh-CN" dirty="0" err="1"/>
              <a:t>opengl</a:t>
            </a:r>
            <a:r>
              <a:rPr lang="zh-CN" altLang="en-US" dirty="0"/>
              <a:t>要求的标准化设备坐标是</a:t>
            </a:r>
            <a:r>
              <a:rPr lang="en-US" altLang="zh-CN" dirty="0"/>
              <a:t>-1,1</a:t>
            </a:r>
            <a:r>
              <a:rPr lang="zh-CN" altLang="en-US" dirty="0"/>
              <a:t>，在此范围之外的内容都不会被显示。但这样不够直观，所以我们可以自己定义自己的坐标系，比如我的窗口是</a:t>
            </a:r>
            <a:r>
              <a:rPr lang="en-US" altLang="zh-CN" dirty="0"/>
              <a:t>800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r>
              <a:rPr lang="zh-CN" altLang="en-US" dirty="0"/>
              <a:t>，那么绘制顶点时我规定顶点</a:t>
            </a:r>
            <a:r>
              <a:rPr lang="en-US" altLang="zh-CN" dirty="0"/>
              <a:t>x</a:t>
            </a:r>
            <a:r>
              <a:rPr lang="zh-CN" altLang="en-US" dirty="0"/>
              <a:t>坐标可以取</a:t>
            </a:r>
            <a:r>
              <a:rPr lang="en-US" altLang="zh-CN" dirty="0"/>
              <a:t>0~800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坐标可以取</a:t>
            </a:r>
            <a:r>
              <a:rPr lang="en-US" altLang="zh-CN" dirty="0"/>
              <a:t>0~600</a:t>
            </a:r>
            <a:r>
              <a:rPr lang="zh-CN" altLang="en-US" dirty="0"/>
              <a:t>，当然你需要在合适的阶段再将其转换至</a:t>
            </a:r>
            <a:r>
              <a:rPr lang="en-US" altLang="zh-CN" dirty="0"/>
              <a:t>-1,1</a:t>
            </a:r>
            <a:r>
              <a:rPr lang="zh-CN" altLang="en-US" dirty="0"/>
              <a:t>范围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  <a:effectLst/>
              </a:rPr>
              <a:t>视景体是指成像景物所在空间的集合。它是一个空间集合体。对</a:t>
            </a:r>
            <a:r>
              <a:rPr lang="en-US" altLang="zh-CN" dirty="0">
                <a:solidFill>
                  <a:srgbClr val="C00000"/>
                </a:solidFill>
                <a:effectLst/>
              </a:rPr>
              <a:t>OpenGL</a:t>
            </a:r>
            <a:r>
              <a:rPr lang="zh-CN" altLang="en-US" dirty="0">
                <a:solidFill>
                  <a:srgbClr val="C00000"/>
                </a:solidFill>
                <a:effectLst/>
              </a:rPr>
              <a:t>而言，视景体就意味着可显示空间，在该空间内的一切物体都可以被显示，都可以被看到，该空间外的一切物体都不能被看到。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761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实际上</a:t>
            </a:r>
            <a:r>
              <a:rPr lang="en-US" altLang="zh-CN" dirty="0" err="1"/>
              <a:t>opengl</a:t>
            </a:r>
            <a:r>
              <a:rPr lang="zh-CN" altLang="en-US" dirty="0"/>
              <a:t>中并没有一个照相机，但是我们可以可以通过一些计算，变换，实现就像有这样一个照相机的效果。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在</a:t>
            </a:r>
            <a:r>
              <a:rPr lang="en-US" altLang="zh-CN" sz="1200" dirty="0"/>
              <a:t>OpenGL</a:t>
            </a:r>
            <a:r>
              <a:rPr lang="zh-CN" altLang="en-US" sz="1200" dirty="0"/>
              <a:t>中投影是利用投影矩阵乘法进行的</a:t>
            </a:r>
            <a:endParaRPr lang="zh-CN" altLang="en-US" dirty="0"/>
          </a:p>
          <a:p>
            <a:r>
              <a:rPr lang="zh-CN" altLang="en-US" dirty="0"/>
              <a:t>实际上OpenGL中的很多其他变换也是通过矩阵乘法来实现。无论是移动、旋转还是缩放大小，都是通过在当前矩阵的基础上乘以一个新的矩阵来达到目的。所以首先就需要指定，当前的矩阵是需要来做什么，</a:t>
            </a:r>
            <a:r>
              <a:rPr lang="en-US" altLang="zh-CN" dirty="0"/>
              <a:t>GL_PROJECTION</a:t>
            </a:r>
            <a:r>
              <a:rPr lang="zh-CN" altLang="en-US" dirty="0"/>
              <a:t>指定当前矩阵是一个投影矩阵，而不是别的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而用来指定当前矩阵</a:t>
            </a:r>
            <a:r>
              <a:rPr lang="en-US" altLang="zh-CN" dirty="0"/>
              <a:t>, </a:t>
            </a:r>
            <a:r>
              <a:rPr lang="zh-CN" altLang="en-US" dirty="0"/>
              <a:t>就是</a:t>
            </a:r>
            <a:r>
              <a:rPr lang="en-US" altLang="zh-CN" dirty="0" err="1"/>
              <a:t>glMatriMode</a:t>
            </a:r>
            <a:r>
              <a:rPr lang="en-US" altLang="zh-CN" dirty="0"/>
              <a:t>(</a:t>
            </a:r>
            <a:r>
              <a:rPr lang="en-US" altLang="zh-CN" dirty="0" err="1"/>
              <a:t>GLenum</a:t>
            </a:r>
            <a:r>
              <a:rPr lang="en-US" altLang="zh-CN" dirty="0"/>
              <a:t> mode);</a:t>
            </a:r>
          </a:p>
          <a:p>
            <a:r>
              <a:rPr lang="en-US" altLang="zh-CN" dirty="0" err="1"/>
              <a:t>glMatrixMode</a:t>
            </a:r>
            <a:r>
              <a:rPr lang="zh-CN" altLang="en-US" dirty="0"/>
              <a:t>有</a:t>
            </a:r>
            <a:r>
              <a:rPr lang="en-US" altLang="zh-CN" dirty="0"/>
              <a:t>3</a:t>
            </a:r>
            <a:r>
              <a:rPr lang="zh-CN" altLang="en-US" dirty="0"/>
              <a:t>种模式</a:t>
            </a:r>
            <a:r>
              <a:rPr lang="en-US" altLang="zh-CN" dirty="0"/>
              <a:t>: GL_PROJECTION </a:t>
            </a:r>
            <a:r>
              <a:rPr lang="zh-CN" altLang="en-US" dirty="0"/>
              <a:t>投影</a:t>
            </a:r>
            <a:r>
              <a:rPr lang="en-US" altLang="zh-CN" dirty="0"/>
              <a:t>, GL_MODELVIEW </a:t>
            </a:r>
            <a:r>
              <a:rPr lang="zh-CN" altLang="en-US" dirty="0"/>
              <a:t>模型视图</a:t>
            </a:r>
            <a:r>
              <a:rPr lang="en-US" altLang="zh-CN" dirty="0"/>
              <a:t>, GL_TEXTURE </a:t>
            </a:r>
            <a:r>
              <a:rPr lang="zh-CN" altLang="en-US" dirty="0"/>
              <a:t>纹理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所以，在操作投影矩阵以前，需要调用函数：</a:t>
            </a:r>
          </a:p>
          <a:p>
            <a:r>
              <a:rPr lang="en-US" altLang="zh-CN" dirty="0" err="1"/>
              <a:t>glMatrixMode</a:t>
            </a:r>
            <a:r>
              <a:rPr lang="en-US" altLang="zh-CN" dirty="0"/>
              <a:t>(GL_PROJECTION); //</a:t>
            </a:r>
            <a:r>
              <a:rPr lang="zh-CN" altLang="en-US" dirty="0"/>
              <a:t>将当前矩阵指定为投影矩阵</a:t>
            </a:r>
          </a:p>
          <a:p>
            <a:r>
              <a:rPr lang="zh-CN" altLang="en-US" dirty="0"/>
              <a:t>然后把矩阵设为单位矩阵：</a:t>
            </a:r>
          </a:p>
          <a:p>
            <a:r>
              <a:rPr lang="en-US" altLang="zh-CN" dirty="0" err="1"/>
              <a:t>glLoadIdentity</a:t>
            </a:r>
            <a:r>
              <a:rPr lang="en-US" altLang="zh-CN" dirty="0"/>
              <a:t>();</a:t>
            </a:r>
          </a:p>
          <a:p>
            <a:r>
              <a:rPr lang="en-US" altLang="zh-CN" b="1" dirty="0" err="1"/>
              <a:t>glOrtho</a:t>
            </a:r>
            <a:r>
              <a:rPr lang="en-US" altLang="zh-CN" b="1" dirty="0"/>
              <a:t>(left, right, bottom, top, near, far)</a:t>
            </a:r>
            <a:endParaRPr lang="en-US" altLang="zh-CN" dirty="0"/>
          </a:p>
          <a:p>
            <a:r>
              <a:rPr lang="en-US" altLang="zh-CN" dirty="0"/>
              <a:t> </a:t>
            </a:r>
            <a:r>
              <a:rPr lang="en-US" altLang="zh-CN" dirty="0" err="1"/>
              <a:t>glOrtho</a:t>
            </a:r>
            <a:r>
              <a:rPr lang="en-US" altLang="zh-CN" dirty="0"/>
              <a:t>(</a:t>
            </a:r>
            <a:r>
              <a:rPr lang="zh-CN" altLang="en-US" dirty="0"/>
              <a:t>投影变换函数</a:t>
            </a:r>
            <a:r>
              <a:rPr lang="en-US" altLang="zh-CN" dirty="0"/>
              <a:t>)</a:t>
            </a:r>
            <a:r>
              <a:rPr lang="zh-CN" altLang="en-US" dirty="0"/>
              <a:t>创建一个正交平行的视景体，一般用于</a:t>
            </a:r>
            <a:r>
              <a:rPr lang="en-US" altLang="zh-CN" dirty="0"/>
              <a:t>"</a:t>
            </a:r>
            <a:r>
              <a:rPr lang="zh-CN" altLang="en-US" dirty="0"/>
              <a:t>物体不会因为离屏幕的远近而产生大小的变换</a:t>
            </a:r>
            <a:r>
              <a:rPr lang="en-US" altLang="zh-CN" dirty="0"/>
              <a:t>"</a:t>
            </a:r>
            <a:r>
              <a:rPr lang="zh-CN" altLang="en-US" dirty="0"/>
              <a:t>的情况。</a:t>
            </a:r>
          </a:p>
          <a:p>
            <a:r>
              <a:rPr lang="zh-CN" altLang="en-US" dirty="0">
                <a:solidFill>
                  <a:srgbClr val="C00000"/>
                </a:solidFill>
                <a:effectLst/>
              </a:rPr>
              <a:t>这个函数描述了一个平行修剪空间，或者说是一个平行立方体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。这种投影意味着</a:t>
            </a:r>
            <a:r>
              <a:rPr lang="zh-CN" altLang="en-US" dirty="0">
                <a:solidFill>
                  <a:srgbClr val="C00000"/>
                </a:solidFill>
                <a:effectLst/>
              </a:rPr>
              <a:t>离观察者较远的对象看上去不会变小</a:t>
            </a:r>
            <a:r>
              <a:rPr lang="zh-CN" altLang="en-US" dirty="0">
                <a:solidFill>
                  <a:srgbClr val="333333"/>
                </a:solidFill>
                <a:effectLst/>
              </a:rPr>
              <a:t>（与透视投影相反）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8531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58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通常，一个完整的窗口系统的OpenGL图形处理系统的结构如图1.1所示：最底层为图形硬件，第二层为操作系统，第三层为窗口系统，第四层为OpenGL，最上面的层为应用软件。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 idx="2"/>
          </p:nvPr>
        </p:nvSpPr>
        <p:spPr/>
      </p:sp>
      <p:sp>
        <p:nvSpPr>
          <p:cNvPr id="17411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6457" tIns="48229" rIns="96457" bIns="48229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2" name="AutoShape 5"/>
            <p:cNvSpPr/>
            <p:nvPr userDrawn="1"/>
          </p:nvSpPr>
          <p:spPr>
            <a:xfrm>
              <a:off x="0" y="872"/>
              <a:ext cx="5664" cy="1152"/>
            </a:xfrm>
            <a:custGeom>
              <a:avLst/>
              <a:gdLst>
                <a:gd name="txL" fmla="*/ 0 w 4917"/>
                <a:gd name="txT" fmla="*/ 0 h 1000"/>
                <a:gd name="txR" fmla="*/ 2459 w 4917"/>
                <a:gd name="txB" fmla="*/ 1000 h 1000"/>
              </a:gdLst>
              <a:ahLst/>
              <a:cxnLst>
                <a:cxn ang="0">
                  <a:pos x="0" y="0"/>
                </a:cxn>
                <a:cxn ang="0">
                  <a:pos x="13689" y="0"/>
                </a:cxn>
                <a:cxn ang="0">
                  <a:pos x="15242" y="1552"/>
                </a:cxn>
                <a:cxn ang="0">
                  <a:pos x="13693" y="3101"/>
                </a:cxn>
                <a:cxn ang="0">
                  <a:pos x="0" y="3101"/>
                </a:cxn>
              </a:cxnLst>
              <a:rect l="txL" t="txT" r="txR" b="txB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Line 6"/>
            <p:cNvSpPr/>
            <p:nvPr userDrawn="1"/>
          </p:nvSpPr>
          <p:spPr>
            <a:xfrm>
              <a:off x="0" y="1928"/>
              <a:ext cx="5232" cy="0"/>
            </a:xfrm>
            <a:prstGeom prst="line">
              <a:avLst/>
            </a:prstGeom>
            <a:ln w="508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1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10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Arial Black" panose="020B0A04020102020204" pitchFamily="34" charset="0"/>
                <a:ea typeface="宋体" panose="02010600030101010101" pitchFamily="2" charset="-122"/>
              </a:rPr>
              <a:t>‹#›</a:t>
            </a:fld>
            <a:endParaRPr lang="zh-CN" altLang="en-US" dirty="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/>
          <p:nvPr/>
        </p:nvGrpSpPr>
        <p:grpSpPr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6" name="AutoShape 5"/>
            <p:cNvSpPr/>
            <p:nvPr userDrawn="1"/>
          </p:nvSpPr>
          <p:spPr>
            <a:xfrm>
              <a:off x="0" y="872"/>
              <a:ext cx="5664" cy="1152"/>
            </a:xfrm>
            <a:custGeom>
              <a:avLst/>
              <a:gdLst>
                <a:gd name="txL" fmla="*/ 0 w 4917"/>
                <a:gd name="txT" fmla="*/ 0 h 1000"/>
                <a:gd name="txR" fmla="*/ 2459 w 4917"/>
                <a:gd name="txB" fmla="*/ 1000 h 1000"/>
              </a:gdLst>
              <a:ahLst/>
              <a:cxnLst>
                <a:cxn ang="0">
                  <a:pos x="0" y="0"/>
                </a:cxn>
                <a:cxn ang="0">
                  <a:pos x="11884" y="0"/>
                </a:cxn>
                <a:cxn ang="0">
                  <a:pos x="13232" y="1347"/>
                </a:cxn>
                <a:cxn ang="0">
                  <a:pos x="11887" y="2692"/>
                </a:cxn>
                <a:cxn ang="0">
                  <a:pos x="0" y="2692"/>
                </a:cxn>
              </a:cxnLst>
              <a:rect l="txL" t="txT" r="txR" b="txB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7" name="Line 6"/>
            <p:cNvSpPr/>
            <p:nvPr userDrawn="1"/>
          </p:nvSpPr>
          <p:spPr>
            <a:xfrm>
              <a:off x="0" y="1928"/>
              <a:ext cx="5232" cy="0"/>
            </a:xfrm>
            <a:prstGeom prst="line">
              <a:avLst/>
            </a:prstGeom>
            <a:ln w="508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1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10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Arial Black" panose="020B0A04020102020204" pitchFamily="34" charset="0"/>
                <a:ea typeface="宋体" panose="02010600030101010101" pitchFamily="2" charset="-122"/>
              </a:rPr>
              <a:t>‹#›</a:t>
            </a:fld>
            <a:endParaRPr lang="zh-CN" altLang="en-US" dirty="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3" name="AutoShape 4"/>
            <p:cNvSpPr/>
            <p:nvPr/>
          </p:nvSpPr>
          <p:spPr>
            <a:xfrm>
              <a:off x="0" y="96"/>
              <a:ext cx="5376" cy="768"/>
            </a:xfrm>
            <a:custGeom>
              <a:avLst/>
              <a:gdLst>
                <a:gd name="txL" fmla="*/ 0 w 7000"/>
                <a:gd name="txT" fmla="*/ 0 h 1000"/>
                <a:gd name="txR" fmla="*/ 3500 w 7000"/>
                <a:gd name="txB" fmla="*/ 1000 h 1000"/>
              </a:gdLst>
              <a:ahLst/>
              <a:cxnLst>
                <a:cxn ang="0">
                  <a:pos x="0" y="0"/>
                </a:cxn>
                <a:cxn ang="0">
                  <a:pos x="786" y="0"/>
                </a:cxn>
                <a:cxn ang="0">
                  <a:pos x="847" y="61"/>
                </a:cxn>
                <a:cxn ang="0">
                  <a:pos x="787" y="121"/>
                </a:cxn>
                <a:cxn ang="0">
                  <a:pos x="0" y="121"/>
                </a:cxn>
              </a:cxnLst>
              <a:rect l="txL" t="txT" r="txR" b="txB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Line 5"/>
            <p:cNvSpPr/>
            <p:nvPr/>
          </p:nvSpPr>
          <p:spPr>
            <a:xfrm>
              <a:off x="0" y="768"/>
              <a:ext cx="508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27" name="Rectangle 6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7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0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005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005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50000"/>
                </a:spcBef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7" name="AutoShape 4"/>
            <p:cNvSpPr/>
            <p:nvPr/>
          </p:nvSpPr>
          <p:spPr>
            <a:xfrm>
              <a:off x="0" y="96"/>
              <a:ext cx="5376" cy="768"/>
            </a:xfrm>
            <a:custGeom>
              <a:avLst/>
              <a:gdLst>
                <a:gd name="txL" fmla="*/ 0 w 7000"/>
                <a:gd name="txT" fmla="*/ 0 h 1000"/>
                <a:gd name="txR" fmla="*/ 3500 w 7000"/>
                <a:gd name="txB" fmla="*/ 1000 h 1000"/>
              </a:gdLst>
              <a:ahLst/>
              <a:cxnLst>
                <a:cxn ang="0">
                  <a:pos x="0" y="0"/>
                </a:cxn>
                <a:cxn ang="0">
                  <a:pos x="1024" y="0"/>
                </a:cxn>
                <a:cxn ang="0">
                  <a:pos x="1103" y="79"/>
                </a:cxn>
                <a:cxn ang="0">
                  <a:pos x="1025" y="157"/>
                </a:cxn>
                <a:cxn ang="0">
                  <a:pos x="0" y="157"/>
                </a:cxn>
              </a:cxnLst>
              <a:rect l="txL" t="txT" r="txR" b="txB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" name="Line 5"/>
            <p:cNvSpPr/>
            <p:nvPr/>
          </p:nvSpPr>
          <p:spPr>
            <a:xfrm>
              <a:off x="0" y="768"/>
              <a:ext cx="508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051" name="Rectangle 6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7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0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2007.10.11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005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spcBef>
                <a:spcPct val="0"/>
              </a:spcBef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浙江大学 CAD&amp;CG国家重点实验室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005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zpcdbky/p/6724772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qq321772514/article/details/8284685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r>
              <a:rPr lang="en-US" altLang="zh-CN" sz="4200" b="1" dirty="0">
                <a:latin typeface="+mj-lt"/>
                <a:ea typeface="+mj-ea"/>
                <a:cs typeface="+mj-cs"/>
              </a:rPr>
              <a:t>Introduction to OpenGL</a:t>
            </a:r>
            <a:endParaRPr lang="en-US" altLang="zh-CN" sz="4200" dirty="0"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4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0000"/>
            </a:pPr>
            <a:r>
              <a:rPr lang="zh-CN" altLang="en-US" dirty="0">
                <a:latin typeface="+mn-lt"/>
                <a:ea typeface="黑体" panose="02010609060101010101" pitchFamily="49" charset="-122"/>
                <a:cs typeface="+mn-cs"/>
              </a:rPr>
              <a:t>授课教师：陈正鸣</a:t>
            </a:r>
            <a:endParaRPr lang="en-US" altLang="zh-CN" dirty="0">
              <a:latin typeface="+mn-lt"/>
              <a:ea typeface="黑体" panose="02010609060101010101" pitchFamily="49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80000"/>
            </a:pPr>
            <a:r>
              <a:rPr lang="zh-CN" altLang="en-US" dirty="0">
                <a:latin typeface="+mn-lt"/>
                <a:ea typeface="黑体" panose="02010609060101010101" pitchFamily="49" charset="-122"/>
                <a:cs typeface="+mn-cs"/>
              </a:rPr>
              <a:t>助       教：牟    玮</a:t>
            </a:r>
          </a:p>
          <a:p>
            <a:pPr eaLnBrk="1" hangingPunct="1">
              <a:lnSpc>
                <a:spcPct val="90000"/>
              </a:lnSpc>
              <a:buSzPct val="80000"/>
            </a:pPr>
            <a:r>
              <a:rPr lang="zh-CN" altLang="en-US" dirty="0">
                <a:latin typeface="+mn-lt"/>
                <a:ea typeface="黑体" panose="02010609060101010101" pitchFamily="49" charset="-122"/>
                <a:cs typeface="+mn-cs"/>
              </a:rPr>
              <a:t>单       位：物联网工程学院</a:t>
            </a:r>
          </a:p>
        </p:txBody>
      </p:sp>
    </p:spTree>
  </p:cSld>
  <p:clrMapOvr>
    <a:masterClrMapping/>
  </p:clrMapOvr>
  <p:transition spd="slow" advTm="896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体系结构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303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一个完整窗口系统的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OpenGL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图形处理系统的层次结构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7" name="文本框 8"/>
          <p:cNvSpPr txBox="1"/>
          <p:nvPr/>
        </p:nvSpPr>
        <p:spPr>
          <a:xfrm>
            <a:off x="3838575" y="4765675"/>
            <a:ext cx="1466850" cy="461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操作系统</a:t>
            </a:r>
          </a:p>
        </p:txBody>
      </p:sp>
      <p:sp>
        <p:nvSpPr>
          <p:cNvPr id="18438" name="文本框 9"/>
          <p:cNvSpPr txBox="1"/>
          <p:nvPr/>
        </p:nvSpPr>
        <p:spPr>
          <a:xfrm>
            <a:off x="3838575" y="5548313"/>
            <a:ext cx="1466850" cy="461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图形硬件</a:t>
            </a:r>
          </a:p>
        </p:txBody>
      </p:sp>
      <p:sp>
        <p:nvSpPr>
          <p:cNvPr id="18439" name="文本框 10"/>
          <p:cNvSpPr txBox="1"/>
          <p:nvPr/>
        </p:nvSpPr>
        <p:spPr>
          <a:xfrm>
            <a:off x="3838575" y="3941763"/>
            <a:ext cx="1466850" cy="461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窗口系统</a:t>
            </a:r>
          </a:p>
        </p:txBody>
      </p:sp>
      <p:sp>
        <p:nvSpPr>
          <p:cNvPr id="18440" name="文本框 11"/>
          <p:cNvSpPr txBox="1"/>
          <p:nvPr/>
        </p:nvSpPr>
        <p:spPr>
          <a:xfrm>
            <a:off x="3838575" y="3122613"/>
            <a:ext cx="1466850" cy="461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OpenGL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41" name="文本框 12"/>
          <p:cNvSpPr txBox="1"/>
          <p:nvPr/>
        </p:nvSpPr>
        <p:spPr>
          <a:xfrm>
            <a:off x="3838575" y="2311400"/>
            <a:ext cx="1466850" cy="461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应用软件</a:t>
            </a:r>
          </a:p>
        </p:txBody>
      </p:sp>
      <p:sp>
        <p:nvSpPr>
          <p:cNvPr id="18442" name="箭头: 上 13"/>
          <p:cNvSpPr/>
          <p:nvPr/>
        </p:nvSpPr>
        <p:spPr>
          <a:xfrm>
            <a:off x="4402138" y="2813050"/>
            <a:ext cx="339725" cy="29845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43" name="箭头: 上 14"/>
          <p:cNvSpPr/>
          <p:nvPr/>
        </p:nvSpPr>
        <p:spPr>
          <a:xfrm>
            <a:off x="4402138" y="3638550"/>
            <a:ext cx="339725" cy="300038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44" name="箭头: 上 15"/>
          <p:cNvSpPr/>
          <p:nvPr/>
        </p:nvSpPr>
        <p:spPr>
          <a:xfrm>
            <a:off x="4402138" y="4437063"/>
            <a:ext cx="339725" cy="29845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45" name="箭头: 上 17"/>
          <p:cNvSpPr/>
          <p:nvPr/>
        </p:nvSpPr>
        <p:spPr>
          <a:xfrm>
            <a:off x="4402138" y="5246688"/>
            <a:ext cx="339725" cy="29845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/>
      <p:bldP spid="18438" grpId="0" animBg="1"/>
      <p:bldP spid="18439" grpId="0" animBg="1"/>
      <p:bldP spid="18440" grpId="0" animBg="1"/>
      <p:bldP spid="18441" grpId="0" animBg="1"/>
      <p:bldP spid="18442" grpId="0" animBg="1"/>
      <p:bldP spid="18443" grpId="0" animBg="1"/>
      <p:bldP spid="18444" grpId="0" animBg="1"/>
      <p:bldP spid="184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图形渲染流水线</a:t>
            </a:r>
          </a:p>
        </p:txBody>
      </p:sp>
      <p:pic>
        <p:nvPicPr>
          <p:cNvPr id="24579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414463"/>
            <a:ext cx="7558088" cy="4021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图形渲染流水线</a:t>
            </a:r>
          </a:p>
        </p:txBody>
      </p:sp>
      <p:pic>
        <p:nvPicPr>
          <p:cNvPr id="2560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1482725"/>
            <a:ext cx="7564437" cy="4338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图形渲染流水线</a:t>
            </a:r>
          </a:p>
        </p:txBody>
      </p:sp>
      <p:pic>
        <p:nvPicPr>
          <p:cNvPr id="2662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754188"/>
            <a:ext cx="8134350" cy="4138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OpenGL</a:t>
            </a:r>
            <a:r>
              <a:rPr lang="zh-CN" altLang="en-US" dirty="0">
                <a:sym typeface="+mn-ea"/>
              </a:rPr>
              <a:t>库介绍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22388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16388" name="文本框 1"/>
          <p:cNvSpPr txBox="1"/>
          <p:nvPr/>
        </p:nvSpPr>
        <p:spPr>
          <a:xfrm>
            <a:off x="609600" y="1506538"/>
            <a:ext cx="2767013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底层库</a:t>
            </a:r>
            <a:endParaRPr lang="zh-CN" altLang="en-US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2813" y="1993900"/>
            <a:ext cx="7813675" cy="186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OpenGL</a:t>
            </a: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核心库（</a:t>
            </a:r>
            <a:r>
              <a:rPr kumimoji="0" lang="en-US" altLang="zh-CN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</a:t>
            </a: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kumimoji="0" lang="zh-CN" altLang="en-US" sz="180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90600" marR="0" lvl="1" indent="-5334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核心库包含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个函数，函数名的前缀为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，只提供了点线面部分绘图</a:t>
            </a:r>
          </a:p>
          <a:p>
            <a:pPr marL="990600" marR="0" lvl="1" indent="-5334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命令，可以运行于任何的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OpenGL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工作平台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09600" marR="0" indent="-60960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OpenGL</a:t>
            </a: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实用库函数（</a:t>
            </a:r>
            <a:r>
              <a:rPr kumimoji="0" lang="en-US" altLang="zh-CN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GLU</a:t>
            </a: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kumimoji="0" lang="zh-CN" altLang="en-US" sz="180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90600" marR="0" lvl="1" indent="-5334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实用库函数包含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个函数，函数名的前缀为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，glu封装了gl，实现了</a:t>
            </a:r>
          </a:p>
          <a:p>
            <a:pPr marL="990600" marR="0" lvl="1" indent="-5334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一些较为复杂的绘图命令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390" name="文本框 4"/>
          <p:cNvSpPr txBox="1"/>
          <p:nvPr/>
        </p:nvSpPr>
        <p:spPr>
          <a:xfrm>
            <a:off x="609600" y="3592513"/>
            <a:ext cx="2767013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OpenGl工具库</a:t>
            </a:r>
            <a:endParaRPr lang="zh-CN" altLang="en-US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6391" name="文本框 5"/>
          <p:cNvSpPr txBox="1"/>
          <p:nvPr/>
        </p:nvSpPr>
        <p:spPr>
          <a:xfrm>
            <a:off x="1096963" y="4003675"/>
            <a:ext cx="4699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提供窗口管理，输入输出，简单的三维图形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2813" y="4371975"/>
            <a:ext cx="7813675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aux</a:t>
            </a: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辅助库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提供窗口管理、输入输出处理。它支持的平台较少，并不适合正式产品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的开发。</a:t>
            </a: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2813" y="5210175"/>
            <a:ext cx="7813675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glut</a:t>
            </a:r>
            <a:r>
              <a:rPr kumimoji="0" lang="zh-CN" altLang="en-US" sz="1800" kern="1200" cap="none" spc="0" normalizeH="0" baseline="0" noProof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库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实用工具包，函数的前缀名为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glut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。隐藏不同窗口平台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的复杂度，提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供更为复杂的绘制功能。</a:t>
            </a: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OpenGL</a:t>
            </a:r>
            <a:r>
              <a:rPr lang="zh-CN" altLang="en-US" dirty="0">
                <a:sym typeface="+mn-ea"/>
              </a:rPr>
              <a:t>库介绍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22388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982663" y="1643063"/>
            <a:ext cx="7813675" cy="1114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sz="180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freeglut</a:t>
            </a:r>
            <a:endParaRPr kumimoji="0" lang="en-US" sz="180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完全兼容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glut,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可视为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glut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的升级版</a:t>
            </a:r>
          </a:p>
          <a:p>
            <a:pPr marR="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None/>
              <a:defRPr/>
            </a:pPr>
            <a:endParaRPr kumimoji="0" lang="zh-CN" altLang="en-US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3162300"/>
            <a:ext cx="2767013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marR="0" indent="-342900" defTabSz="914400">
              <a:buClr>
                <a:srgbClr val="7030A0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20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平台窗口扩展库</a:t>
            </a:r>
          </a:p>
          <a:p>
            <a:pPr marR="0" defTabSz="914400">
              <a:buClr>
                <a:srgbClr val="7030A0"/>
              </a:buClr>
              <a:buSzTx/>
              <a:buFontTx/>
              <a:buNone/>
              <a:defRPr/>
            </a:pPr>
            <a:endParaRPr kumimoji="0" lang="zh-CN" altLang="en-US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438" name="文本框 5"/>
          <p:cNvSpPr txBox="1"/>
          <p:nvPr/>
        </p:nvSpPr>
        <p:spPr>
          <a:xfrm>
            <a:off x="1096963" y="4003675"/>
            <a:ext cx="4699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563" y="3692525"/>
            <a:ext cx="7813675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80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平台自有库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kumimoji="0" lang="en-US" altLang="zh-CN" sz="1800" b="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glx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linux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下窗口扩展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1800" b="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wgl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(window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下扩展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1800" b="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agl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(apple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扩展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4563" y="4338638"/>
            <a:ext cx="781367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glew</a:t>
            </a:r>
            <a:r>
              <a:rPr kumimoji="0" lang="zh-CN" altLang="en-US" sz="1800" kern="1200" cap="none" spc="0" normalizeH="0" baseline="0" noProof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库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跨平台扩展库，包括所有平台库</a:t>
            </a: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2663" y="2319338"/>
            <a:ext cx="7813675" cy="841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 err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GlFW</a:t>
            </a:r>
            <a:endParaRPr kumimoji="0" lang="en-US" altLang="zh-CN" sz="1800" kern="1200" cap="none" spc="0" normalizeH="0" baseline="0" noProof="0" dirty="0"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90000"/>
              </a:lnSpc>
              <a:buClr>
                <a:srgbClr val="7F7F7F"/>
              </a:buClr>
              <a:buSzTx/>
              <a:buFontTx/>
              <a:buNone/>
              <a:defRPr/>
            </a:pP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轻量级，开源，跨平台，主要功能是创建并管理窗口和 </a:t>
            </a:r>
            <a:r>
              <a:rPr kumimoji="0" lang="en-US" altLang="zh-CN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OpenGL 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上下文，同时还提供了处理手柄、键盘、鼠标输入的功能，目前主流。</a:t>
            </a:r>
            <a:endParaRPr kumimoji="0" lang="zh-CN" altLang="en-US" sz="32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4563" y="4962525"/>
            <a:ext cx="781367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09600" marR="0" indent="-609600" defTabSz="914400">
              <a:lnSpc>
                <a:spcPct val="90000"/>
              </a:lnSpc>
              <a:buClr>
                <a:srgbClr val="7F7F7F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800" kern="1200" cap="none" spc="0" normalizeH="0" baseline="0" noProof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glad</a:t>
            </a:r>
            <a:r>
              <a:rPr kumimoji="0" lang="zh-CN" altLang="en-US" sz="1800" kern="1200" cap="none" spc="0" normalizeH="0" baseline="0" noProof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库</a:t>
            </a:r>
          </a:p>
          <a:p>
            <a:pPr marR="0" defTabSz="914400">
              <a:lnSpc>
                <a:spcPct val="90000"/>
              </a:lnSpc>
              <a:buClr>
                <a:srgbClr val="777777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可视为</a:t>
            </a:r>
            <a:r>
              <a:rPr kumimoji="0" lang="en-US" altLang="zh-CN" sz="1800" b="0" kern="1200" cap="none" spc="0" normalizeH="0" baseline="0" noProof="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glew</a:t>
            </a:r>
            <a:r>
              <a:rPr kumimoji="0" lang="zh-CN" altLang="en-US" sz="1800" b="0" kern="1200" cap="none" spc="0" normalizeH="0" baseline="0" noProof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升级版</a:t>
            </a:r>
            <a:endParaRPr kumimoji="0" lang="en-US" altLang="zh-CN" sz="1800" b="0" kern="1200" cap="none" spc="0" normalizeH="0" baseline="0" noProof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OpenGL</a:t>
            </a:r>
            <a:r>
              <a:rPr lang="zh-CN" altLang="en-US" dirty="0">
                <a:sym typeface="+mn-ea"/>
              </a:rPr>
              <a:t>库介绍</a:t>
            </a:r>
          </a:p>
        </p:txBody>
      </p:sp>
      <p:pic>
        <p:nvPicPr>
          <p:cNvPr id="2048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8" y="1463675"/>
            <a:ext cx="5343525" cy="4684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2479675"/>
            <a:ext cx="6934200" cy="130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文本框 10"/>
          <p:cNvSpPr txBox="1"/>
          <p:nvPr/>
        </p:nvSpPr>
        <p:spPr>
          <a:xfrm>
            <a:off x="2671763" y="5557838"/>
            <a:ext cx="5948362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目前主流： </a:t>
            </a:r>
            <a:r>
              <a:rPr lang="en-US" altLang="zh-CN" sz="2400" dirty="0">
                <a:ea typeface="黑体" panose="02010609060101010101" pitchFamily="49" charset="-122"/>
              </a:rPr>
              <a:t>GLFW+GLAD  GLFW+GLEW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31750" name="文本框 11"/>
          <p:cNvSpPr txBox="1"/>
          <p:nvPr/>
        </p:nvSpPr>
        <p:spPr>
          <a:xfrm>
            <a:off x="4022725" y="1717675"/>
            <a:ext cx="23780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（必需）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1675" y="15795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4"/>
          <p:cNvSpPr txBox="1"/>
          <p:nvPr/>
        </p:nvSpPr>
        <p:spPr>
          <a:xfrm>
            <a:off x="479425" y="4926013"/>
            <a:ext cx="8054975" cy="706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</a:t>
            </a:r>
            <a:r>
              <a:rPr lang="en-US" altLang="zh-CN" sz="2000" dirty="0">
                <a:ea typeface="黑体" panose="02010609060101010101" pitchFamily="49" charset="-122"/>
              </a:rPr>
              <a:t>.h </a:t>
            </a:r>
            <a:r>
              <a:rPr lang="zh-CN" altLang="en-US" sz="2000" dirty="0">
                <a:ea typeface="黑体" panose="02010609060101010101" pitchFamily="49" charset="-122"/>
              </a:rPr>
              <a:t>文件  复制于</a:t>
            </a:r>
            <a:r>
              <a:rPr lang="en-US" altLang="zh-CN" sz="2000" dirty="0">
                <a:ea typeface="黑体" panose="02010609060101010101" pitchFamily="49" charset="-122"/>
              </a:rPr>
              <a:t>vs</a:t>
            </a:r>
            <a:r>
              <a:rPr lang="zh-CN" altLang="en-US" sz="2000" dirty="0">
                <a:ea typeface="黑体" panose="02010609060101010101" pitchFamily="49" charset="-122"/>
              </a:rPr>
              <a:t>安装目录  </a:t>
            </a:r>
            <a:r>
              <a:rPr lang="en-US" altLang="zh-CN" sz="2000" dirty="0">
                <a:ea typeface="黑体" panose="02010609060101010101" pitchFamily="49" charset="-122"/>
              </a:rPr>
              <a:t>include</a:t>
            </a:r>
            <a:r>
              <a:rPr lang="zh-CN" altLang="en-US" sz="2000" dirty="0">
                <a:ea typeface="黑体" panose="02010609060101010101" pitchFamily="49" charset="-122"/>
              </a:rPr>
              <a:t>文件夹  </a:t>
            </a:r>
            <a:r>
              <a:rPr lang="en-US" altLang="zh-CN" sz="2000" dirty="0">
                <a:ea typeface="黑体" panose="02010609060101010101" pitchFamily="49" charset="-122"/>
              </a:rPr>
              <a:t>gl</a:t>
            </a:r>
            <a:r>
              <a:rPr lang="zh-CN" altLang="en-US" sz="2000" dirty="0">
                <a:ea typeface="黑体" panose="02010609060101010101" pitchFamily="49" charset="-122"/>
              </a:rPr>
              <a:t>文件夹（若没有，则自建）</a:t>
            </a:r>
          </a:p>
        </p:txBody>
      </p:sp>
      <p:pic>
        <p:nvPicPr>
          <p:cNvPr id="33797" name="图片 6"/>
          <p:cNvPicPr>
            <a:picLocks noChangeAspect="1"/>
          </p:cNvPicPr>
          <p:nvPr/>
        </p:nvPicPr>
        <p:blipFill>
          <a:blip r:embed="rId3"/>
          <a:srcRect r="1122"/>
          <a:stretch>
            <a:fillRect/>
          </a:stretch>
        </p:blipFill>
        <p:spPr>
          <a:xfrm>
            <a:off x="425450" y="2825750"/>
            <a:ext cx="8201025" cy="1206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1675" y="15795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4" name="文本框 4"/>
          <p:cNvSpPr txBox="1"/>
          <p:nvPr/>
        </p:nvSpPr>
        <p:spPr>
          <a:xfrm>
            <a:off x="701675" y="5414963"/>
            <a:ext cx="82280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</a:t>
            </a:r>
            <a:r>
              <a:rPr lang="en-US" altLang="zh-CN" sz="2000" dirty="0">
                <a:ea typeface="黑体" panose="02010609060101010101" pitchFamily="49" charset="-122"/>
              </a:rPr>
              <a:t>.lib </a:t>
            </a:r>
            <a:r>
              <a:rPr lang="zh-CN" altLang="en-US" sz="2000" dirty="0">
                <a:ea typeface="黑体" panose="02010609060101010101" pitchFamily="49" charset="-122"/>
              </a:rPr>
              <a:t>文件  复制于</a:t>
            </a:r>
            <a:r>
              <a:rPr lang="en-US" altLang="zh-CN" sz="2000" dirty="0">
                <a:ea typeface="黑体" panose="02010609060101010101" pitchFamily="49" charset="-122"/>
              </a:rPr>
              <a:t>vs</a:t>
            </a:r>
            <a:r>
              <a:rPr lang="zh-CN" altLang="en-US" sz="2000" dirty="0">
                <a:ea typeface="黑体" panose="02010609060101010101" pitchFamily="49" charset="-122"/>
              </a:rPr>
              <a:t>安装目录 </a:t>
            </a:r>
            <a:r>
              <a:rPr lang="en-US" altLang="zh-CN" sz="2000" dirty="0">
                <a:ea typeface="黑体" panose="02010609060101010101" pitchFamily="49" charset="-122"/>
              </a:rPr>
              <a:t>lib</a:t>
            </a:r>
            <a:r>
              <a:rPr lang="zh-CN" altLang="en-US" sz="2000" dirty="0">
                <a:ea typeface="黑体" panose="02010609060101010101" pitchFamily="49" charset="-122"/>
              </a:rPr>
              <a:t>文件夹下（最好</a:t>
            </a:r>
            <a:r>
              <a:rPr lang="en-US" altLang="zh-CN" sz="2000" dirty="0">
                <a:ea typeface="黑体" panose="02010609060101010101" pitchFamily="49" charset="-122"/>
              </a:rPr>
              <a:t>x86</a:t>
            </a:r>
            <a:r>
              <a:rPr lang="zh-CN" altLang="en-US" sz="2000" dirty="0">
                <a:ea typeface="黑体" panose="02010609060101010101" pitchFamily="49" charset="-122"/>
              </a:rPr>
              <a:t>和</a:t>
            </a:r>
            <a:r>
              <a:rPr lang="en-US" altLang="zh-CN" sz="2000" dirty="0">
                <a:ea typeface="黑体" panose="02010609060101010101" pitchFamily="49" charset="-122"/>
              </a:rPr>
              <a:t>x64</a:t>
            </a:r>
            <a:r>
              <a:rPr lang="zh-CN" altLang="en-US" sz="2000" dirty="0">
                <a:ea typeface="黑体" panose="02010609060101010101" pitchFamily="49" charset="-122"/>
              </a:rPr>
              <a:t>都复制进去）</a:t>
            </a:r>
          </a:p>
        </p:txBody>
      </p:sp>
      <p:pic>
        <p:nvPicPr>
          <p:cNvPr id="35845" name="图片 3"/>
          <p:cNvPicPr>
            <a:picLocks noChangeAspect="1"/>
          </p:cNvPicPr>
          <p:nvPr/>
        </p:nvPicPr>
        <p:blipFill>
          <a:blip r:embed="rId3"/>
          <a:srcRect r="17111"/>
          <a:stretch>
            <a:fillRect/>
          </a:stretch>
        </p:blipFill>
        <p:spPr>
          <a:xfrm>
            <a:off x="847725" y="2159000"/>
            <a:ext cx="7578725" cy="199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4154488"/>
            <a:ext cx="7493000" cy="112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138113" y="381000"/>
            <a:ext cx="8015287" cy="9144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b="1" dirty="0">
                <a:solidFill>
                  <a:srgbClr val="FFFFFF"/>
                </a:solidFill>
              </a:rPr>
              <a:t>主要内容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OpenGL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简介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OpenGL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图形渲染流程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OpenGL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环境配置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程序</a:t>
            </a:r>
            <a:r>
              <a:rPr lang="zh-CN" altLang="en-US" sz="2800" dirty="0"/>
              <a:t>讲解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 spd="slow" advTm="1017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1675" y="15795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892" name="文本框 4"/>
          <p:cNvSpPr txBox="1"/>
          <p:nvPr/>
        </p:nvSpPr>
        <p:spPr>
          <a:xfrm>
            <a:off x="701675" y="5414963"/>
            <a:ext cx="82280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</a:t>
            </a:r>
            <a:r>
              <a:rPr lang="en-US" altLang="zh-CN" sz="2000" dirty="0">
                <a:ea typeface="黑体" panose="02010609060101010101" pitchFamily="49" charset="-122"/>
              </a:rPr>
              <a:t>.dll </a:t>
            </a:r>
            <a:r>
              <a:rPr lang="zh-CN" altLang="en-US" sz="2000" dirty="0">
                <a:ea typeface="黑体" panose="02010609060101010101" pitchFamily="49" charset="-122"/>
              </a:rPr>
              <a:t>文件复制于系统文件夹</a:t>
            </a:r>
            <a:r>
              <a:rPr lang="en-US" altLang="zh-CN" sz="2000" dirty="0">
                <a:ea typeface="黑体" panose="02010609060101010101" pitchFamily="49" charset="-122"/>
              </a:rPr>
              <a:t>System32</a:t>
            </a:r>
            <a:r>
              <a:rPr lang="zh-CN" altLang="en-US" sz="2000" dirty="0">
                <a:ea typeface="黑体" panose="02010609060101010101" pitchFamily="49" charset="-122"/>
              </a:rPr>
              <a:t>和</a:t>
            </a:r>
            <a:r>
              <a:rPr lang="en-US" altLang="zh-CN" sz="2000" dirty="0">
                <a:ea typeface="黑体" panose="02010609060101010101" pitchFamily="49" charset="-122"/>
              </a:rPr>
              <a:t>SysWOW64</a:t>
            </a:r>
            <a:r>
              <a:rPr lang="zh-CN" altLang="en-US" sz="2000" dirty="0">
                <a:ea typeface="黑体" panose="02010609060101010101" pitchFamily="49" charset="-122"/>
              </a:rPr>
              <a:t>中</a:t>
            </a:r>
          </a:p>
        </p:txBody>
      </p:sp>
      <p:pic>
        <p:nvPicPr>
          <p:cNvPr id="37893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114550"/>
            <a:ext cx="6303963" cy="2327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1675" y="15795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916" name="文本框 4"/>
          <p:cNvSpPr txBox="1"/>
          <p:nvPr/>
        </p:nvSpPr>
        <p:spPr>
          <a:xfrm>
            <a:off x="803275" y="5657850"/>
            <a:ext cx="82280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</a:t>
            </a:r>
            <a:r>
              <a:rPr lang="en-US" altLang="zh-CN" sz="2000" dirty="0">
                <a:ea typeface="黑体" panose="02010609060101010101" pitchFamily="49" charset="-122"/>
              </a:rPr>
              <a:t>.dll </a:t>
            </a:r>
            <a:r>
              <a:rPr lang="zh-CN" altLang="en-US" sz="2000" dirty="0">
                <a:ea typeface="黑体" panose="02010609060101010101" pitchFamily="49" charset="-122"/>
              </a:rPr>
              <a:t>文件复制于系统文件夹</a:t>
            </a:r>
            <a:r>
              <a:rPr lang="en-US" altLang="zh-CN" sz="2000" dirty="0">
                <a:ea typeface="黑体" panose="02010609060101010101" pitchFamily="49" charset="-122"/>
              </a:rPr>
              <a:t>System32</a:t>
            </a:r>
            <a:r>
              <a:rPr lang="zh-CN" altLang="en-US" sz="2000" dirty="0">
                <a:ea typeface="黑体" panose="02010609060101010101" pitchFamily="49" charset="-122"/>
              </a:rPr>
              <a:t>和</a:t>
            </a:r>
            <a:r>
              <a:rPr lang="en-US" altLang="zh-CN" sz="2000" dirty="0">
                <a:ea typeface="黑体" panose="02010609060101010101" pitchFamily="49" charset="-122"/>
              </a:rPr>
              <a:t>SysWOW64</a:t>
            </a:r>
            <a:r>
              <a:rPr lang="zh-CN" altLang="en-US" sz="2000" dirty="0">
                <a:ea typeface="黑体" panose="02010609060101010101" pitchFamily="49" charset="-122"/>
              </a:rPr>
              <a:t>中</a:t>
            </a:r>
          </a:p>
        </p:txBody>
      </p:sp>
      <p:pic>
        <p:nvPicPr>
          <p:cNvPr id="38917" name="图片 3"/>
          <p:cNvPicPr>
            <a:picLocks noChangeAspect="1"/>
          </p:cNvPicPr>
          <p:nvPr/>
        </p:nvPicPr>
        <p:blipFill>
          <a:blip r:embed="rId2"/>
          <a:srcRect r="17918"/>
          <a:stretch>
            <a:fillRect/>
          </a:stretch>
        </p:blipFill>
        <p:spPr>
          <a:xfrm>
            <a:off x="884238" y="2284413"/>
            <a:ext cx="7000875" cy="178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8" y="4075113"/>
            <a:ext cx="6789737" cy="157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9" name="文本占位符 2"/>
          <p:cNvSpPr txBox="1"/>
          <p:nvPr/>
        </p:nvSpPr>
        <p:spPr bwMode="auto">
          <a:xfrm>
            <a:off x="609600" y="1322388"/>
            <a:ext cx="7600950" cy="441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940" name="文本框 9"/>
          <p:cNvSpPr txBox="1"/>
          <p:nvPr/>
        </p:nvSpPr>
        <p:spPr>
          <a:xfrm>
            <a:off x="830263" y="1901825"/>
            <a:ext cx="56213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575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vs2019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中创建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C++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控制台应用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test1</a:t>
            </a: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9941" name="文本框 10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检查是否配置成功</a:t>
            </a:r>
          </a:p>
        </p:txBody>
      </p:sp>
      <p:pic>
        <p:nvPicPr>
          <p:cNvPr id="3994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301875"/>
            <a:ext cx="5661025" cy="375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9" name="文本占位符 2"/>
          <p:cNvSpPr txBox="1"/>
          <p:nvPr/>
        </p:nvSpPr>
        <p:spPr bwMode="auto">
          <a:xfrm>
            <a:off x="609600" y="1322388"/>
            <a:ext cx="6604000" cy="441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64" name="文本框 9"/>
          <p:cNvSpPr txBox="1"/>
          <p:nvPr/>
        </p:nvSpPr>
        <p:spPr>
          <a:xfrm>
            <a:off x="830263" y="1901825"/>
            <a:ext cx="56213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575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vs2019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中创建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C++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控制台应用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test1</a:t>
            </a: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0965" name="文本框 10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检查是否配置成功</a:t>
            </a:r>
          </a:p>
        </p:txBody>
      </p:sp>
      <p:pic>
        <p:nvPicPr>
          <p:cNvPr id="409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2270125"/>
            <a:ext cx="4768850" cy="3830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sz="2800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22388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1988" name="文本框 5"/>
          <p:cNvSpPr txBox="1"/>
          <p:nvPr/>
        </p:nvSpPr>
        <p:spPr>
          <a:xfrm>
            <a:off x="830263" y="1901825"/>
            <a:ext cx="56213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575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将如下代码复制于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test1.cpp</a:t>
            </a: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1989" name="文本框 11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检查是否配置成功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12875" y="2301875"/>
            <a:ext cx="5845175" cy="25812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#include &lt;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glut.h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mydisplay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(){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glClear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(GL_COLOR_BUFFER_BIT);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glBegin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(GL_POLYGON);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glVertex2d(-0.5, -0.5);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glVertex2d(-0.5, 0.5);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glVertex2d(0.5, 0.5);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glVertex2d(0.5, -0.5);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glEnd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glFlush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}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int main(int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argc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char*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argv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[]) {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glutCreateWindow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("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简单示例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glutDisplayFunc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mydisplay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glutMainLoop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}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sz="2800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22388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4036" name="文本框 5"/>
          <p:cNvSpPr txBox="1"/>
          <p:nvPr/>
        </p:nvSpPr>
        <p:spPr>
          <a:xfrm>
            <a:off x="830263" y="1901825"/>
            <a:ext cx="56213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8575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若配置成功，则运行结果如下：</a:t>
            </a:r>
          </a:p>
        </p:txBody>
      </p:sp>
      <p:sp>
        <p:nvSpPr>
          <p:cNvPr id="44037" name="文本框 11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检查是否配置成功</a:t>
            </a:r>
          </a:p>
        </p:txBody>
      </p:sp>
      <p:pic>
        <p:nvPicPr>
          <p:cNvPr id="44038" name="图片 3"/>
          <p:cNvPicPr>
            <a:picLocks noChangeAspect="1"/>
          </p:cNvPicPr>
          <p:nvPr/>
        </p:nvPicPr>
        <p:blipFill>
          <a:blip r:embed="rId3"/>
          <a:srcRect r="48778" b="16612"/>
          <a:stretch>
            <a:fillRect/>
          </a:stretch>
        </p:blipFill>
        <p:spPr>
          <a:xfrm>
            <a:off x="2325688" y="2486025"/>
            <a:ext cx="4168775" cy="3540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sz="2800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76263" y="1263650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  <p:sp>
        <p:nvSpPr>
          <p:cNvPr id="46084" name="文本框 11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补充</a:t>
            </a:r>
          </a:p>
        </p:txBody>
      </p:sp>
      <p:sp>
        <p:nvSpPr>
          <p:cNvPr id="46085" name="文本框 7"/>
          <p:cNvSpPr txBox="1"/>
          <p:nvPr/>
        </p:nvSpPr>
        <p:spPr>
          <a:xfrm>
            <a:off x="966788" y="1841500"/>
            <a:ext cx="561975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若之前未使用过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vs,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以下为简单教程</a:t>
            </a:r>
          </a:p>
        </p:txBody>
      </p:sp>
      <p:pic>
        <p:nvPicPr>
          <p:cNvPr id="4608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32038"/>
            <a:ext cx="3473450" cy="248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7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0" y="2608263"/>
            <a:ext cx="4294188" cy="2038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2800" dirty="0">
                <a:sym typeface="+mn-ea"/>
              </a:rPr>
              <a:t>   </a:t>
            </a:r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sz="2800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76263" y="1263650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  <p:sp>
        <p:nvSpPr>
          <p:cNvPr id="48132" name="文本框 11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补充</a:t>
            </a:r>
          </a:p>
        </p:txBody>
      </p:sp>
      <p:pic>
        <p:nvPicPr>
          <p:cNvPr id="48133" name="图片 3"/>
          <p:cNvPicPr>
            <a:picLocks noChangeAspect="1"/>
          </p:cNvPicPr>
          <p:nvPr/>
        </p:nvPicPr>
        <p:blipFill>
          <a:blip r:embed="rId3"/>
          <a:srcRect l="29616" r="9547"/>
          <a:stretch>
            <a:fillRect/>
          </a:stretch>
        </p:blipFill>
        <p:spPr>
          <a:xfrm>
            <a:off x="609600" y="1906588"/>
            <a:ext cx="3409950" cy="2563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1858963"/>
            <a:ext cx="4305300" cy="2611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5" name="文本框 9"/>
          <p:cNvSpPr txBox="1"/>
          <p:nvPr/>
        </p:nvSpPr>
        <p:spPr>
          <a:xfrm>
            <a:off x="771525" y="4589463"/>
            <a:ext cx="46863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通过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1~4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即可运行程序，或直接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ctrl +f5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运行</a:t>
            </a:r>
          </a:p>
        </p:txBody>
      </p:sp>
      <p:pic>
        <p:nvPicPr>
          <p:cNvPr id="48136" name="图片 12"/>
          <p:cNvPicPr>
            <a:picLocks noChangeAspect="1"/>
          </p:cNvPicPr>
          <p:nvPr/>
        </p:nvPicPr>
        <p:blipFill>
          <a:blip r:embed="rId5"/>
          <a:srcRect b="35344"/>
          <a:stretch>
            <a:fillRect/>
          </a:stretch>
        </p:blipFill>
        <p:spPr>
          <a:xfrm>
            <a:off x="476250" y="5011738"/>
            <a:ext cx="8191500" cy="1462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sz="2800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76263" y="1263650"/>
            <a:ext cx="76009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indent="0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  <p:sp>
        <p:nvSpPr>
          <p:cNvPr id="50180" name="文本框 11"/>
          <p:cNvSpPr txBox="1"/>
          <p:nvPr/>
        </p:nvSpPr>
        <p:spPr>
          <a:xfrm>
            <a:off x="609600" y="1506538"/>
            <a:ext cx="42878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</a:rPr>
              <a:t>补充</a:t>
            </a:r>
          </a:p>
        </p:txBody>
      </p:sp>
      <p:sp>
        <p:nvSpPr>
          <p:cNvPr id="50181" name="文本框 9"/>
          <p:cNvSpPr txBox="1"/>
          <p:nvPr/>
        </p:nvSpPr>
        <p:spPr>
          <a:xfrm>
            <a:off x="609600" y="2151063"/>
            <a:ext cx="5262563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双击解决方案即可打开整个工程（或在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vs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中打开）</a:t>
            </a:r>
          </a:p>
        </p:txBody>
      </p:sp>
      <p:pic>
        <p:nvPicPr>
          <p:cNvPr id="5018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8" y="2590800"/>
            <a:ext cx="6546850" cy="1358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3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88" y="3914775"/>
            <a:ext cx="5837237" cy="1917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gltools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28" name="文本框 11"/>
          <p:cNvSpPr txBox="1"/>
          <p:nvPr/>
        </p:nvSpPr>
        <p:spPr>
          <a:xfrm>
            <a:off x="4022725" y="1717675"/>
            <a:ext cx="23780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（非必需）</a:t>
            </a:r>
          </a:p>
        </p:txBody>
      </p:sp>
      <p:sp>
        <p:nvSpPr>
          <p:cNvPr id="52229" name="文本框 2"/>
          <p:cNvSpPr txBox="1"/>
          <p:nvPr/>
        </p:nvSpPr>
        <p:spPr>
          <a:xfrm>
            <a:off x="1036638" y="2295525"/>
            <a:ext cx="3403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配置</a:t>
            </a:r>
            <a:r>
              <a:rPr lang="en-US" altLang="zh-CN" sz="2000" dirty="0">
                <a:ea typeface="黑体" panose="02010609060101010101" pitchFamily="49" charset="-122"/>
              </a:rPr>
              <a:t>.h</a:t>
            </a:r>
            <a:r>
              <a:rPr lang="zh-CN" altLang="en-US" sz="2000" dirty="0">
                <a:ea typeface="黑体" panose="02010609060101010101" pitchFamily="49" charset="-122"/>
              </a:rPr>
              <a:t>文件</a:t>
            </a:r>
          </a:p>
        </p:txBody>
      </p:sp>
      <p:pic>
        <p:nvPicPr>
          <p:cNvPr id="5223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2981325"/>
            <a:ext cx="4062412" cy="276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1" name="图片 6"/>
          <p:cNvPicPr>
            <a:picLocks noChangeAspect="1"/>
          </p:cNvPicPr>
          <p:nvPr/>
        </p:nvPicPr>
        <p:blipFill>
          <a:blip r:embed="rId4"/>
          <a:srcRect l="47546" b="76595"/>
          <a:stretch>
            <a:fillRect/>
          </a:stretch>
        </p:blipFill>
        <p:spPr>
          <a:xfrm>
            <a:off x="4557713" y="4819650"/>
            <a:ext cx="4183062" cy="66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2" name="文本框 12"/>
          <p:cNvSpPr txBox="1"/>
          <p:nvPr/>
        </p:nvSpPr>
        <p:spPr>
          <a:xfrm>
            <a:off x="722313" y="5756275"/>
            <a:ext cx="80549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将所有的</a:t>
            </a:r>
            <a:r>
              <a:rPr lang="en-US" altLang="zh-CN" sz="2000" dirty="0">
                <a:ea typeface="黑体" panose="02010609060101010101" pitchFamily="49" charset="-122"/>
              </a:rPr>
              <a:t>.h </a:t>
            </a:r>
            <a:r>
              <a:rPr lang="zh-CN" altLang="en-US" sz="2000" dirty="0">
                <a:ea typeface="黑体" panose="02010609060101010101" pitchFamily="49" charset="-122"/>
              </a:rPr>
              <a:t>文件  复制于</a:t>
            </a:r>
            <a:r>
              <a:rPr lang="en-US" altLang="zh-CN" sz="2000" dirty="0">
                <a:ea typeface="黑体" panose="02010609060101010101" pitchFamily="49" charset="-122"/>
              </a:rPr>
              <a:t>vs</a:t>
            </a:r>
            <a:r>
              <a:rPr lang="zh-CN" altLang="en-US" sz="2000" dirty="0">
                <a:ea typeface="黑体" panose="02010609060101010101" pitchFamily="49" charset="-122"/>
              </a:rPr>
              <a:t>安装目录  </a:t>
            </a:r>
            <a:r>
              <a:rPr lang="en-US" altLang="zh-CN" sz="2000" dirty="0">
                <a:ea typeface="黑体" panose="02010609060101010101" pitchFamily="49" charset="-122"/>
              </a:rPr>
              <a:t>include</a:t>
            </a:r>
            <a:r>
              <a:rPr lang="zh-CN" altLang="en-US" sz="2000" dirty="0">
                <a:ea typeface="黑体" panose="02010609060101010101" pitchFamily="49" charset="-122"/>
              </a:rPr>
              <a:t>文件夹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sz="2800" dirty="0"/>
              <a:t>OpenGL</a:t>
            </a:r>
            <a:r>
              <a:rPr lang="zh-CN" altLang="en-US" sz="2800" dirty="0"/>
              <a:t>简介</a:t>
            </a:r>
            <a:r>
              <a:rPr lang="en-US" altLang="zh-CN" sz="2800" dirty="0"/>
              <a:t>——</a:t>
            </a:r>
            <a:r>
              <a:rPr lang="zh-CN" altLang="en-US" sz="2800" dirty="0"/>
              <a:t>什么是</a:t>
            </a:r>
            <a:r>
              <a:rPr lang="en-US" altLang="zh-CN" sz="2800" dirty="0"/>
              <a:t>OpenGL</a:t>
            </a:r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609600" y="1600200"/>
            <a:ext cx="8185150" cy="4419600"/>
          </a:xfrm>
        </p:spPr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9220" name="文本框 1"/>
          <p:cNvSpPr txBox="1"/>
          <p:nvPr/>
        </p:nvSpPr>
        <p:spPr>
          <a:xfrm>
            <a:off x="609600" y="1600200"/>
            <a:ext cx="27670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一种编程语言？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×</a:t>
            </a:r>
          </a:p>
        </p:txBody>
      </p:sp>
      <p:sp>
        <p:nvSpPr>
          <p:cNvPr id="9221" name="文本框 2"/>
          <p:cNvSpPr txBox="1"/>
          <p:nvPr/>
        </p:nvSpPr>
        <p:spPr>
          <a:xfrm>
            <a:off x="609600" y="2389188"/>
            <a:ext cx="7234238" cy="1014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通常可以认为：是一个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图形API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（Application Programming Interface, 应用程序编程接口），包含了一系列可以操作图形、图像的函数，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允许我们访问和控制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GPU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</a:rPr>
              <a:t>（显卡）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9222" name="文本框 3"/>
          <p:cNvSpPr txBox="1"/>
          <p:nvPr/>
        </p:nvSpPr>
        <p:spPr>
          <a:xfrm>
            <a:off x="609600" y="3789363"/>
            <a:ext cx="7361238" cy="16303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rgbClr val="7030A0"/>
              </a:buClr>
              <a:buSzTx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更准确的理解：是一个由Khronos组织制定并维护的</a:t>
            </a:r>
            <a:r>
              <a:rPr lang="zh-CN" altLang="en-US" sz="2000" b="1" dirty="0">
                <a:solidFill>
                  <a:srgbClr val="FD1503"/>
                </a:solidFill>
                <a:latin typeface="宋体" panose="02010600030101010101" pitchFamily="2" charset="-122"/>
              </a:rPr>
              <a:t>规范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(Specification)。OpenGL规定了需要存在哪些函数，每个函数的参数及它们的输出值。每个函数的具体实现由OpenGL库的开发者自行决定，OpenGL库的开发者通常是显卡生产商，你的显卡驱动中包括了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OpenGL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的实现。</a:t>
            </a:r>
          </a:p>
        </p:txBody>
      </p:sp>
    </p:spTree>
    <p:custDataLst>
      <p:tags r:id="rId1"/>
    </p:custDataLst>
  </p:cSld>
  <p:clrMapOvr>
    <a:masterClrMapping/>
  </p:clrMapOvr>
  <p:transition spd="slow" advTm="10175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gltools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库的配置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276" name="文本框 11"/>
          <p:cNvSpPr txBox="1"/>
          <p:nvPr/>
        </p:nvSpPr>
        <p:spPr>
          <a:xfrm>
            <a:off x="4022725" y="1717675"/>
            <a:ext cx="23780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（非必需）</a:t>
            </a:r>
          </a:p>
        </p:txBody>
      </p:sp>
      <p:sp>
        <p:nvSpPr>
          <p:cNvPr id="54277" name="文本框 2"/>
          <p:cNvSpPr txBox="1"/>
          <p:nvPr/>
        </p:nvSpPr>
        <p:spPr>
          <a:xfrm>
            <a:off x="1036638" y="2295525"/>
            <a:ext cx="3403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配置</a:t>
            </a:r>
            <a:r>
              <a:rPr lang="en-US" altLang="zh-CN" sz="2000" dirty="0">
                <a:ea typeface="黑体" panose="02010609060101010101" pitchFamily="49" charset="-122"/>
              </a:rPr>
              <a:t>.lib </a:t>
            </a:r>
            <a:r>
              <a:rPr lang="zh-CN" altLang="en-US" sz="2000" dirty="0">
                <a:ea typeface="黑体" panose="02010609060101010101" pitchFamily="49" charset="-122"/>
              </a:rPr>
              <a:t>文件</a:t>
            </a:r>
          </a:p>
        </p:txBody>
      </p:sp>
      <p:pic>
        <p:nvPicPr>
          <p:cNvPr id="5427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3429000"/>
            <a:ext cx="4749800" cy="111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9" name="文本框 10"/>
          <p:cNvSpPr txBox="1"/>
          <p:nvPr/>
        </p:nvSpPr>
        <p:spPr>
          <a:xfrm>
            <a:off x="701675" y="5414963"/>
            <a:ext cx="82280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黑体" panose="02010609060101010101" pitchFamily="49" charset="-122"/>
              </a:rPr>
              <a:t>将</a:t>
            </a:r>
            <a:r>
              <a:rPr lang="en-US" altLang="zh-CN" sz="2000" dirty="0">
                <a:ea typeface="黑体" panose="02010609060101010101" pitchFamily="49" charset="-122"/>
              </a:rPr>
              <a:t>.lib </a:t>
            </a:r>
            <a:r>
              <a:rPr lang="zh-CN" altLang="en-US" sz="2000" dirty="0">
                <a:ea typeface="黑体" panose="02010609060101010101" pitchFamily="49" charset="-122"/>
              </a:rPr>
              <a:t>文件  复制于</a:t>
            </a:r>
            <a:r>
              <a:rPr lang="en-US" altLang="zh-CN" sz="2000" dirty="0">
                <a:ea typeface="黑体" panose="02010609060101010101" pitchFamily="49" charset="-122"/>
              </a:rPr>
              <a:t>vs</a:t>
            </a:r>
            <a:r>
              <a:rPr lang="zh-CN" altLang="en-US" sz="2000" dirty="0">
                <a:ea typeface="黑体" panose="02010609060101010101" pitchFamily="49" charset="-122"/>
              </a:rPr>
              <a:t>安装</a:t>
            </a:r>
            <a:r>
              <a:rPr lang="en-US" altLang="zh-CN" sz="2000" dirty="0">
                <a:ea typeface="黑体" panose="02010609060101010101" pitchFamily="49" charset="-122"/>
              </a:rPr>
              <a:t>lib</a:t>
            </a:r>
            <a:r>
              <a:rPr lang="zh-CN" altLang="en-US" sz="2000" dirty="0">
                <a:ea typeface="黑体" panose="02010609060101010101" pitchFamily="49" charset="-122"/>
              </a:rPr>
              <a:t>文件夹下（最好</a:t>
            </a:r>
            <a:r>
              <a:rPr lang="en-US" altLang="zh-CN" sz="2000" dirty="0">
                <a:ea typeface="黑体" panose="02010609060101010101" pitchFamily="49" charset="-122"/>
              </a:rPr>
              <a:t>x86</a:t>
            </a:r>
            <a:r>
              <a:rPr lang="zh-CN" altLang="en-US" sz="2000" dirty="0">
                <a:ea typeface="黑体" panose="02010609060101010101" pitchFamily="49" charset="-122"/>
              </a:rPr>
              <a:t>和</a:t>
            </a:r>
            <a:r>
              <a:rPr lang="en-US" altLang="zh-CN" sz="2000" dirty="0">
                <a:ea typeface="黑体" panose="02010609060101010101" pitchFamily="49" charset="-122"/>
              </a:rPr>
              <a:t>x64</a:t>
            </a:r>
            <a:r>
              <a:rPr lang="zh-CN" altLang="en-US" sz="2000" dirty="0">
                <a:ea typeface="黑体" panose="02010609060101010101" pitchFamily="49" charset="-122"/>
              </a:rPr>
              <a:t>都复制进去）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609600" y="1925638"/>
            <a:ext cx="7924800" cy="441960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打开</a:t>
            </a:r>
            <a:r>
              <a:rPr lang="en-US" altLang="zh-CN" sz="2800" dirty="0"/>
              <a:t>vs2019</a:t>
            </a:r>
            <a:r>
              <a:rPr lang="zh-CN" altLang="en-US" sz="2800" dirty="0"/>
              <a:t>，创建控制台应用</a:t>
            </a:r>
          </a:p>
        </p:txBody>
      </p:sp>
      <p:pic>
        <p:nvPicPr>
          <p:cNvPr id="5632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441575"/>
            <a:ext cx="5756275" cy="382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5" name="文本框 5"/>
          <p:cNvSpPr txBox="1"/>
          <p:nvPr/>
        </p:nvSpPr>
        <p:spPr>
          <a:xfrm>
            <a:off x="498475" y="1393825"/>
            <a:ext cx="45910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0"/>
              </a:spcBef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黑体" panose="02010609060101010101" pitchFamily="49" charset="-122"/>
              </a:rPr>
              <a:t>检查</a:t>
            </a:r>
            <a:r>
              <a:rPr lang="en-US" altLang="zh-CN" sz="2400" b="1" dirty="0">
                <a:ea typeface="黑体" panose="02010609060101010101" pitchFamily="49" charset="-122"/>
              </a:rPr>
              <a:t>gltools</a:t>
            </a:r>
            <a:r>
              <a:rPr lang="zh-CN" altLang="en-US" sz="2400" b="1" dirty="0">
                <a:ea typeface="黑体" panose="02010609060101010101" pitchFamily="49" charset="-122"/>
              </a:rPr>
              <a:t>是否配置成功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修改项目名称及保存位置后，点击创建</a:t>
            </a:r>
          </a:p>
        </p:txBody>
      </p:sp>
      <p:pic>
        <p:nvPicPr>
          <p:cNvPr id="5734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8" y="2195513"/>
            <a:ext cx="5627687" cy="3736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将</a:t>
            </a:r>
            <a:r>
              <a:rPr lang="en-US" altLang="zh-CN" sz="2400" dirty="0"/>
              <a:t>Demo\Block</a:t>
            </a:r>
            <a:r>
              <a:rPr lang="zh-CN" altLang="en-US" sz="2400" dirty="0"/>
              <a:t>目录下的所有文件拷贝到刚才新建的工程目录下</a:t>
            </a:r>
            <a:r>
              <a:rPr lang="en-US" altLang="zh-CN" sz="2400" dirty="0"/>
              <a:t>(</a:t>
            </a:r>
            <a:r>
              <a:rPr lang="zh-CN" altLang="en-US" sz="2400" dirty="0"/>
              <a:t>如本例</a:t>
            </a:r>
            <a:r>
              <a:rPr lang="en-US" altLang="zh-CN" sz="2400" dirty="0"/>
              <a:t>D:\repos\OpenGLTest\OpenGLTest)</a:t>
            </a:r>
            <a:endParaRPr lang="zh-CN" altLang="en-US" sz="2400" dirty="0"/>
          </a:p>
        </p:txBody>
      </p:sp>
      <p:pic>
        <p:nvPicPr>
          <p:cNvPr id="5837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409825"/>
            <a:ext cx="6156325" cy="3700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dirty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源文件”右键</a:t>
            </a:r>
            <a:r>
              <a:rPr lang="en-US" altLang="zh-CN" sz="2800" dirty="0"/>
              <a:t>--&gt;“</a:t>
            </a:r>
            <a:r>
              <a:rPr lang="zh-CN" altLang="en-US" sz="2800" dirty="0"/>
              <a:t>添加”</a:t>
            </a:r>
            <a:r>
              <a:rPr lang="en-US" altLang="zh-CN" sz="2800" dirty="0"/>
              <a:t>--&gt;“</a:t>
            </a:r>
            <a:r>
              <a:rPr lang="zh-CN" altLang="en-US" sz="2800" dirty="0"/>
              <a:t>现有项”，将</a:t>
            </a:r>
            <a:r>
              <a:rPr lang="en-US" altLang="zh-CN" sz="2800" dirty="0"/>
              <a:t>3</a:t>
            </a:r>
            <a:r>
              <a:rPr lang="zh-CN" altLang="en-US" sz="2800" dirty="0"/>
              <a:t>中的</a:t>
            </a:r>
            <a:r>
              <a:rPr lang="en-US" altLang="zh-CN" sz="2800" dirty="0"/>
              <a:t>Block.cpp</a:t>
            </a:r>
            <a:r>
              <a:rPr lang="zh-CN" altLang="en-US" sz="2800" dirty="0"/>
              <a:t>文件添加到工程中。</a:t>
            </a:r>
          </a:p>
        </p:txBody>
      </p:sp>
      <p:pic>
        <p:nvPicPr>
          <p:cNvPr id="5939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40013"/>
            <a:ext cx="3508375" cy="215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3810000"/>
            <a:ext cx="3435350" cy="230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dirty="0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移除原有的</a:t>
            </a:r>
            <a:r>
              <a:rPr lang="en-US" altLang="zh-CN" sz="2800" dirty="0"/>
              <a:t>OpenGLTest.cpp</a:t>
            </a:r>
            <a:r>
              <a:rPr lang="zh-CN" altLang="en-US" sz="2800" dirty="0"/>
              <a:t>，生成解决方案</a:t>
            </a:r>
          </a:p>
        </p:txBody>
      </p:sp>
      <p:pic>
        <p:nvPicPr>
          <p:cNvPr id="6042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8" y="2332038"/>
            <a:ext cx="5256212" cy="3465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dirty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调试项目，运行产生实验结果</a:t>
            </a:r>
          </a:p>
        </p:txBody>
      </p:sp>
      <p:pic>
        <p:nvPicPr>
          <p:cNvPr id="6144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8" y="2271713"/>
            <a:ext cx="3430587" cy="2314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413125"/>
            <a:ext cx="3305175" cy="260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FFFF"/>
                </a:solidFill>
              </a:rPr>
              <a:t>OpenGL</a:t>
            </a:r>
            <a:r>
              <a:rPr lang="zh-CN" altLang="en-US" dirty="0">
                <a:solidFill>
                  <a:srgbClr val="FFFFFF"/>
                </a:solidFill>
              </a:rPr>
              <a:t>环境配置</a:t>
            </a:r>
            <a:endParaRPr lang="zh-CN" altLang="en-US" dirty="0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7.</a:t>
            </a:r>
            <a:r>
              <a:rPr lang="zh-CN" altLang="en-US" sz="2800" dirty="0"/>
              <a:t>点击空格键，观看实验结果</a:t>
            </a:r>
          </a:p>
        </p:txBody>
      </p:sp>
      <p:pic>
        <p:nvPicPr>
          <p:cNvPr id="6246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116138"/>
            <a:ext cx="2168525" cy="171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256088"/>
            <a:ext cx="2168525" cy="170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25" y="2116138"/>
            <a:ext cx="2168525" cy="171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1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238" y="4256088"/>
            <a:ext cx="2168525" cy="170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2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038" y="2116138"/>
            <a:ext cx="2168525" cy="171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3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038" y="4256088"/>
            <a:ext cx="2168525" cy="1709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环境配置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579563"/>
            <a:ext cx="792480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其他库的配置（非必需）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https://www.cnblogs.com/zpcdbky/p/6724772.html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https://blog.csdn.net/qq321772514/article/details/82846853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https://zhuanlan.zhihu.com/p/90857517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程序讲解</a:t>
            </a:r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在黑色背景上画 一个矩形</a:t>
            </a: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2378075"/>
            <a:ext cx="3238500" cy="356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的特点</a:t>
            </a:r>
          </a:p>
        </p:txBody>
      </p:sp>
      <p:sp>
        <p:nvSpPr>
          <p:cNvPr id="10243" name="文本占位符 2"/>
          <p:cNvSpPr>
            <a:spLocks noGrp="1"/>
          </p:cNvSpPr>
          <p:nvPr>
            <p:ph type="body" sz="half" idx="1"/>
          </p:nvPr>
        </p:nvSpPr>
        <p:spPr>
          <a:xfrm>
            <a:off x="928688" y="1668463"/>
            <a:ext cx="7281862" cy="44196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OpenGL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集成了所有造型、变换、材质、纹理、光照、绘制等复杂的计算机图形学算法，将用户从具体的硬件和操作系统中解放了出来。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易于使用 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与硬件非常贴近，从而可以充分发挥其功能 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着重在于</a:t>
            </a:r>
            <a:r>
              <a:rPr lang="zh-CN" altLang="en-US" sz="2400" dirty="0">
                <a:solidFill>
                  <a:srgbClr val="FF0000"/>
                </a:solidFill>
              </a:rPr>
              <a:t>渲染</a:t>
            </a:r>
            <a:r>
              <a:rPr lang="en-US" altLang="zh-CN" sz="2400" dirty="0">
                <a:solidFill>
                  <a:srgbClr val="FF0000"/>
                </a:solidFill>
              </a:rPr>
              <a:t>(rendering)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没有提供窗口和输入接口，从而避免依赖于具体的窗口系统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buClr>
                <a:schemeClr val="hlink"/>
              </a:buClr>
              <a:buSzPct val="80000"/>
              <a:buFont typeface="Wingdings" panose="05000000000000000000" pitchFamily="2" charset="2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函数名称的格式</a:t>
            </a:r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75" y="1476375"/>
            <a:ext cx="6637338" cy="4492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数据类型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436563" y="2260600"/>
          <a:ext cx="8134350" cy="3662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参数类型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数据类型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相应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语言类型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OpenGL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位整数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signed char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GLbyte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位整数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short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GLshort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位整数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GLint,GLsizei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位浮点数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GLfloat,GLclampf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64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位浮点数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GLdouble,GLclampd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ub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位无符号整数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unsigned char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GLubyte,GLboolean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us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位无符号整数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unsigned short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GLushort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13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位无符号整数</a:t>
                      </a: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unsigned long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solidFill>
                            <a:schemeClr val="tx1"/>
                          </a:solidFill>
                        </a:rPr>
                        <a:t>GLuint,GLenum,GLbitfield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10" marB="4571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584" name="矩形 7"/>
          <p:cNvSpPr/>
          <p:nvPr/>
        </p:nvSpPr>
        <p:spPr>
          <a:xfrm>
            <a:off x="1938338" y="1798638"/>
            <a:ext cx="52673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ea typeface="黑体" panose="02010609060101010101" pitchFamily="49" charset="-122"/>
              </a:rPr>
              <a:t>OpenGL</a:t>
            </a:r>
            <a:r>
              <a:rPr lang="zh-CN" altLang="en-US" sz="2400" b="1" dirty="0">
                <a:solidFill>
                  <a:srgbClr val="000000"/>
                </a:solidFill>
                <a:ea typeface="黑体" panose="02010609060101010101" pitchFamily="49" charset="-122"/>
              </a:rPr>
              <a:t>函数名称中的参数类型含义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的函数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358775" y="1541463"/>
            <a:ext cx="7924800" cy="44196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基本的几何图元</a:t>
            </a:r>
          </a:p>
        </p:txBody>
      </p:sp>
      <p:grpSp>
        <p:nvGrpSpPr>
          <p:cNvPr id="24580" name="Group 5"/>
          <p:cNvGrpSpPr/>
          <p:nvPr/>
        </p:nvGrpSpPr>
        <p:grpSpPr>
          <a:xfrm>
            <a:off x="482600" y="2214563"/>
            <a:ext cx="8461375" cy="4054475"/>
            <a:chOff x="320" y="1417"/>
            <a:chExt cx="5330" cy="2733"/>
          </a:xfrm>
        </p:grpSpPr>
        <p:grpSp>
          <p:nvGrpSpPr>
            <p:cNvPr id="69637" name="Group 6"/>
            <p:cNvGrpSpPr/>
            <p:nvPr/>
          </p:nvGrpSpPr>
          <p:grpSpPr>
            <a:xfrm>
              <a:off x="4416" y="2688"/>
              <a:ext cx="1234" cy="1232"/>
              <a:chOff x="4363" y="2946"/>
              <a:chExt cx="1234" cy="1232"/>
            </a:xfrm>
          </p:grpSpPr>
          <p:grpSp>
            <p:nvGrpSpPr>
              <p:cNvPr id="69685" name="Group 7"/>
              <p:cNvGrpSpPr/>
              <p:nvPr/>
            </p:nvGrpSpPr>
            <p:grpSpPr>
              <a:xfrm>
                <a:off x="4717" y="2946"/>
                <a:ext cx="673" cy="913"/>
                <a:chOff x="4717" y="2946"/>
                <a:chExt cx="673" cy="913"/>
              </a:xfrm>
            </p:grpSpPr>
            <p:sp>
              <p:nvSpPr>
                <p:cNvPr id="69687" name="Freeform 8"/>
                <p:cNvSpPr/>
                <p:nvPr/>
              </p:nvSpPr>
              <p:spPr>
                <a:xfrm>
                  <a:off x="4717" y="2946"/>
                  <a:ext cx="673" cy="337"/>
                </a:xfrm>
                <a:custGeom>
                  <a:avLst/>
                  <a:gdLst/>
                  <a:ahLst/>
                  <a:cxnLst>
                    <a:cxn ang="0">
                      <a:pos x="144" y="336"/>
                    </a:cxn>
                    <a:cxn ang="0">
                      <a:pos x="0" y="48"/>
                    </a:cxn>
                    <a:cxn ang="0">
                      <a:pos x="672" y="0"/>
                    </a:cxn>
                    <a:cxn ang="0">
                      <a:pos x="528" y="288"/>
                    </a:cxn>
                    <a:cxn ang="0">
                      <a:pos x="144" y="336"/>
                    </a:cxn>
                  </a:cxnLst>
                  <a:rect l="0" t="0" r="0" b="0"/>
                  <a:pathLst>
                    <a:path w="673" h="337">
                      <a:moveTo>
                        <a:pt x="144" y="336"/>
                      </a:moveTo>
                      <a:lnTo>
                        <a:pt x="0" y="48"/>
                      </a:lnTo>
                      <a:lnTo>
                        <a:pt x="672" y="0"/>
                      </a:lnTo>
                      <a:lnTo>
                        <a:pt x="528" y="288"/>
                      </a:lnTo>
                      <a:lnTo>
                        <a:pt x="144" y="336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88" name="Freeform 9"/>
                <p:cNvSpPr/>
                <p:nvPr/>
              </p:nvSpPr>
              <p:spPr>
                <a:xfrm>
                  <a:off x="4813" y="3234"/>
                  <a:ext cx="433" cy="337"/>
                </a:xfrm>
                <a:custGeom>
                  <a:avLst/>
                  <a:gdLst/>
                  <a:ahLst/>
                  <a:cxnLst>
                    <a:cxn ang="0">
                      <a:pos x="432" y="0"/>
                    </a:cxn>
                    <a:cxn ang="0">
                      <a:pos x="48" y="48"/>
                    </a:cxn>
                    <a:cxn ang="0">
                      <a:pos x="0" y="288"/>
                    </a:cxn>
                    <a:cxn ang="0">
                      <a:pos x="384" y="336"/>
                    </a:cxn>
                    <a:cxn ang="0">
                      <a:pos x="432" y="0"/>
                    </a:cxn>
                  </a:cxnLst>
                  <a:rect l="0" t="0" r="0" b="0"/>
                  <a:pathLst>
                    <a:path w="433" h="337">
                      <a:moveTo>
                        <a:pt x="432" y="0"/>
                      </a:moveTo>
                      <a:lnTo>
                        <a:pt x="48" y="48"/>
                      </a:lnTo>
                      <a:lnTo>
                        <a:pt x="0" y="288"/>
                      </a:lnTo>
                      <a:lnTo>
                        <a:pt x="384" y="336"/>
                      </a:lnTo>
                      <a:lnTo>
                        <a:pt x="432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89" name="Freeform 10"/>
                <p:cNvSpPr/>
                <p:nvPr/>
              </p:nvSpPr>
              <p:spPr>
                <a:xfrm>
                  <a:off x="4813" y="3522"/>
                  <a:ext cx="529" cy="337"/>
                </a:xfrm>
                <a:custGeom>
                  <a:avLst/>
                  <a:gdLst/>
                  <a:ahLst/>
                  <a:cxnLst>
                    <a:cxn ang="0">
                      <a:pos x="384" y="48"/>
                    </a:cxn>
                    <a:cxn ang="0">
                      <a:pos x="0" y="0"/>
                    </a:cxn>
                    <a:cxn ang="0">
                      <a:pos x="192" y="336"/>
                    </a:cxn>
                    <a:cxn ang="0">
                      <a:pos x="528" y="240"/>
                    </a:cxn>
                    <a:cxn ang="0">
                      <a:pos x="384" y="48"/>
                    </a:cxn>
                  </a:cxnLst>
                  <a:rect l="0" t="0" r="0" b="0"/>
                  <a:pathLst>
                    <a:path w="529" h="337">
                      <a:moveTo>
                        <a:pt x="384" y="48"/>
                      </a:moveTo>
                      <a:lnTo>
                        <a:pt x="0" y="0"/>
                      </a:lnTo>
                      <a:lnTo>
                        <a:pt x="192" y="336"/>
                      </a:lnTo>
                      <a:lnTo>
                        <a:pt x="528" y="240"/>
                      </a:lnTo>
                      <a:lnTo>
                        <a:pt x="384" y="48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4363" y="3931"/>
                <a:ext cx="1234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GL_QUAD_STRIP</a:t>
                </a:r>
              </a:p>
            </p:txBody>
          </p:sp>
        </p:grpSp>
        <p:grpSp>
          <p:nvGrpSpPr>
            <p:cNvPr id="69638" name="Group 12"/>
            <p:cNvGrpSpPr/>
            <p:nvPr/>
          </p:nvGrpSpPr>
          <p:grpSpPr>
            <a:xfrm>
              <a:off x="4609" y="1425"/>
              <a:ext cx="976" cy="932"/>
              <a:chOff x="4609" y="1425"/>
              <a:chExt cx="976" cy="932"/>
            </a:xfrm>
          </p:grpSpPr>
          <p:sp>
            <p:nvSpPr>
              <p:cNvPr id="69683" name="Freeform 13"/>
              <p:cNvSpPr/>
              <p:nvPr/>
            </p:nvSpPr>
            <p:spPr>
              <a:xfrm>
                <a:off x="4808" y="1425"/>
                <a:ext cx="680" cy="652"/>
              </a:xfrm>
              <a:custGeom>
                <a:avLst/>
                <a:gdLst/>
                <a:ahLst/>
                <a:cxnLst>
                  <a:cxn ang="0">
                    <a:pos x="0" y="208"/>
                  </a:cxn>
                  <a:cxn ang="0">
                    <a:pos x="386" y="0"/>
                  </a:cxn>
                  <a:cxn ang="0">
                    <a:pos x="679" y="243"/>
                  </a:cxn>
                  <a:cxn ang="0">
                    <a:pos x="586" y="529"/>
                  </a:cxn>
                  <a:cxn ang="0">
                    <a:pos x="250" y="651"/>
                  </a:cxn>
                  <a:cxn ang="0">
                    <a:pos x="7" y="479"/>
                  </a:cxn>
                  <a:cxn ang="0">
                    <a:pos x="0" y="208"/>
                  </a:cxn>
                </a:cxnLst>
                <a:rect l="0" t="0" r="0" b="0"/>
                <a:pathLst>
                  <a:path w="680" h="652">
                    <a:moveTo>
                      <a:pt x="0" y="208"/>
                    </a:moveTo>
                    <a:lnTo>
                      <a:pt x="386" y="0"/>
                    </a:lnTo>
                    <a:lnTo>
                      <a:pt x="679" y="243"/>
                    </a:lnTo>
                    <a:lnTo>
                      <a:pt x="586" y="529"/>
                    </a:lnTo>
                    <a:lnTo>
                      <a:pt x="250" y="651"/>
                    </a:lnTo>
                    <a:lnTo>
                      <a:pt x="7" y="479"/>
                    </a:lnTo>
                    <a:lnTo>
                      <a:pt x="0" y="208"/>
                    </a:lnTo>
                  </a:path>
                </a:pathLst>
              </a:custGeom>
              <a:solidFill>
                <a:schemeClr val="accent2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Rectangle 14"/>
              <p:cNvSpPr>
                <a:spLocks noChangeArrowheads="1"/>
              </p:cNvSpPr>
              <p:nvPr/>
            </p:nvSpPr>
            <p:spPr bwMode="auto">
              <a:xfrm>
                <a:off x="4609" y="2104"/>
                <a:ext cx="976" cy="2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GL_POLYGON</a:t>
                </a:r>
              </a:p>
            </p:txBody>
          </p:sp>
        </p:grpSp>
        <p:grpSp>
          <p:nvGrpSpPr>
            <p:cNvPr id="69639" name="Group 15"/>
            <p:cNvGrpSpPr/>
            <p:nvPr/>
          </p:nvGrpSpPr>
          <p:grpSpPr>
            <a:xfrm>
              <a:off x="320" y="2910"/>
              <a:ext cx="1578" cy="1240"/>
              <a:chOff x="320" y="2910"/>
              <a:chExt cx="1578" cy="1240"/>
            </a:xfrm>
          </p:grpSpPr>
          <p:sp>
            <p:nvSpPr>
              <p:cNvPr id="45" name="Rectangle 16"/>
              <p:cNvSpPr>
                <a:spLocks noChangeArrowheads="1"/>
              </p:cNvSpPr>
              <p:nvPr/>
            </p:nvSpPr>
            <p:spPr bwMode="auto">
              <a:xfrm>
                <a:off x="320" y="3903"/>
                <a:ext cx="1578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GL_TRIANGLE_STRIP</a:t>
                </a:r>
              </a:p>
            </p:txBody>
          </p:sp>
          <p:grpSp>
            <p:nvGrpSpPr>
              <p:cNvPr id="69676" name="Group 17"/>
              <p:cNvGrpSpPr/>
              <p:nvPr/>
            </p:nvGrpSpPr>
            <p:grpSpPr>
              <a:xfrm>
                <a:off x="858" y="2910"/>
                <a:ext cx="673" cy="913"/>
                <a:chOff x="858" y="2910"/>
                <a:chExt cx="673" cy="913"/>
              </a:xfrm>
            </p:grpSpPr>
            <p:sp>
              <p:nvSpPr>
                <p:cNvPr id="69677" name="Freeform 18"/>
                <p:cNvSpPr/>
                <p:nvPr/>
              </p:nvSpPr>
              <p:spPr>
                <a:xfrm>
                  <a:off x="858" y="2910"/>
                  <a:ext cx="673" cy="337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672" y="0"/>
                    </a:cxn>
                    <a:cxn ang="0">
                      <a:pos x="144" y="336"/>
                    </a:cxn>
                    <a:cxn ang="0">
                      <a:pos x="0" y="48"/>
                    </a:cxn>
                  </a:cxnLst>
                  <a:rect l="0" t="0" r="0" b="0"/>
                  <a:pathLst>
                    <a:path w="673" h="337">
                      <a:moveTo>
                        <a:pt x="0" y="48"/>
                      </a:moveTo>
                      <a:lnTo>
                        <a:pt x="672" y="0"/>
                      </a:lnTo>
                      <a:lnTo>
                        <a:pt x="144" y="336"/>
                      </a:lnTo>
                      <a:lnTo>
                        <a:pt x="0" y="48"/>
                      </a:lnTo>
                    </a:path>
                  </a:pathLst>
                </a:custGeom>
                <a:gradFill rotWithShape="0">
                  <a:gsLst>
                    <a:gs pos="0">
                      <a:srgbClr val="5F5F5F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78" name="Freeform 19"/>
                <p:cNvSpPr/>
                <p:nvPr/>
              </p:nvSpPr>
              <p:spPr>
                <a:xfrm>
                  <a:off x="1002" y="2910"/>
                  <a:ext cx="529" cy="337"/>
                </a:xfrm>
                <a:custGeom>
                  <a:avLst/>
                  <a:gdLst/>
                  <a:ahLst/>
                  <a:cxnLst>
                    <a:cxn ang="0">
                      <a:pos x="0" y="336"/>
                    </a:cxn>
                    <a:cxn ang="0">
                      <a:pos x="528" y="0"/>
                    </a:cxn>
                    <a:cxn ang="0">
                      <a:pos x="384" y="288"/>
                    </a:cxn>
                    <a:cxn ang="0">
                      <a:pos x="0" y="336"/>
                    </a:cxn>
                  </a:cxnLst>
                  <a:rect l="0" t="0" r="0" b="0"/>
                  <a:pathLst>
                    <a:path w="529" h="337">
                      <a:moveTo>
                        <a:pt x="0" y="336"/>
                      </a:moveTo>
                      <a:lnTo>
                        <a:pt x="528" y="0"/>
                      </a:lnTo>
                      <a:lnTo>
                        <a:pt x="384" y="288"/>
                      </a:lnTo>
                      <a:lnTo>
                        <a:pt x="0" y="336"/>
                      </a:lnTo>
                    </a:path>
                  </a:pathLst>
                </a:custGeom>
                <a:gradFill rotWithShape="0">
                  <a:gsLst>
                    <a:gs pos="0">
                      <a:srgbClr val="5F5F5F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79" name="Freeform 20"/>
                <p:cNvSpPr/>
                <p:nvPr/>
              </p:nvSpPr>
              <p:spPr>
                <a:xfrm>
                  <a:off x="954" y="3198"/>
                  <a:ext cx="433" cy="289"/>
                </a:xfrm>
                <a:custGeom>
                  <a:avLst/>
                  <a:gdLst/>
                  <a:ahLst/>
                  <a:cxnLst>
                    <a:cxn ang="0">
                      <a:pos x="432" y="0"/>
                    </a:cxn>
                    <a:cxn ang="0">
                      <a:pos x="48" y="48"/>
                    </a:cxn>
                    <a:cxn ang="0">
                      <a:pos x="0" y="288"/>
                    </a:cxn>
                    <a:cxn ang="0">
                      <a:pos x="432" y="0"/>
                    </a:cxn>
                  </a:cxnLst>
                  <a:rect l="0" t="0" r="0" b="0"/>
                  <a:pathLst>
                    <a:path w="433" h="289">
                      <a:moveTo>
                        <a:pt x="432" y="0"/>
                      </a:moveTo>
                      <a:lnTo>
                        <a:pt x="48" y="48"/>
                      </a:lnTo>
                      <a:lnTo>
                        <a:pt x="0" y="288"/>
                      </a:lnTo>
                      <a:lnTo>
                        <a:pt x="432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5F5F5F">
                        <a:alpha val="100000"/>
                      </a:srgbClr>
                    </a:gs>
                    <a:gs pos="100000">
                      <a:srgbClr val="AFAFAF">
                        <a:alpha val="100000"/>
                      </a:srgbClr>
                    </a:gs>
                  </a:gsLst>
                  <a:lin ang="27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1"/>
                <p:cNvSpPr/>
                <p:nvPr/>
              </p:nvSpPr>
              <p:spPr bwMode="auto">
                <a:xfrm>
                  <a:off x="954" y="3198"/>
                  <a:ext cx="433" cy="337"/>
                </a:xfrm>
                <a:custGeom>
                  <a:avLst/>
                  <a:gdLst>
                    <a:gd name="T0" fmla="*/ 432 w 433"/>
                    <a:gd name="T1" fmla="*/ 0 h 337"/>
                    <a:gd name="T2" fmla="*/ 384 w 433"/>
                    <a:gd name="T3" fmla="*/ 336 h 337"/>
                    <a:gd name="T4" fmla="*/ 0 w 433"/>
                    <a:gd name="T5" fmla="*/ 288 h 337"/>
                    <a:gd name="T6" fmla="*/ 432 w 433"/>
                    <a:gd name="T7" fmla="*/ 0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3" h="337">
                      <a:moveTo>
                        <a:pt x="432" y="0"/>
                      </a:moveTo>
                      <a:lnTo>
                        <a:pt x="384" y="336"/>
                      </a:lnTo>
                      <a:lnTo>
                        <a:pt x="0" y="288"/>
                      </a:lnTo>
                      <a:lnTo>
                        <a:pt x="432" y="0"/>
                      </a:lnTo>
                    </a:path>
                  </a:pathLst>
                </a:cu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30196"/>
                        <a:invGamma/>
                      </a:schemeClr>
                    </a:gs>
                  </a:gsLst>
                  <a:lin ang="2700000" scaled="1"/>
                </a:gra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69681" name="Freeform 22"/>
                <p:cNvSpPr/>
                <p:nvPr/>
              </p:nvSpPr>
              <p:spPr>
                <a:xfrm>
                  <a:off x="954" y="3486"/>
                  <a:ext cx="385" cy="3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2" y="336"/>
                    </a:cxn>
                    <a:cxn ang="0">
                      <a:pos x="384" y="48"/>
                    </a:cxn>
                    <a:cxn ang="0">
                      <a:pos x="0" y="0"/>
                    </a:cxn>
                  </a:cxnLst>
                  <a:rect l="0" t="0" r="0" b="0"/>
                  <a:pathLst>
                    <a:path w="385" h="337">
                      <a:moveTo>
                        <a:pt x="0" y="0"/>
                      </a:moveTo>
                      <a:lnTo>
                        <a:pt x="192" y="336"/>
                      </a:lnTo>
                      <a:lnTo>
                        <a:pt x="384" y="48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chemeClr val="tx1">
                        <a:alpha val="100000"/>
                      </a:scheme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82" name="Freeform 23"/>
                <p:cNvSpPr/>
                <p:nvPr/>
              </p:nvSpPr>
              <p:spPr>
                <a:xfrm>
                  <a:off x="1146" y="3534"/>
                  <a:ext cx="337" cy="289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336" y="192"/>
                    </a:cxn>
                    <a:cxn ang="0">
                      <a:pos x="0" y="288"/>
                    </a:cxn>
                    <a:cxn ang="0">
                      <a:pos x="192" y="0"/>
                    </a:cxn>
                  </a:cxnLst>
                  <a:rect l="0" t="0" r="0" b="0"/>
                  <a:pathLst>
                    <a:path w="337" h="289">
                      <a:moveTo>
                        <a:pt x="192" y="0"/>
                      </a:moveTo>
                      <a:lnTo>
                        <a:pt x="336" y="192"/>
                      </a:lnTo>
                      <a:lnTo>
                        <a:pt x="0" y="288"/>
                      </a:lnTo>
                      <a:lnTo>
                        <a:pt x="192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5F5F5F">
                        <a:alpha val="100000"/>
                      </a:srgbClr>
                    </a:gs>
                    <a:gs pos="100000">
                      <a:srgbClr val="AFAFAF">
                        <a:alpha val="100000"/>
                      </a:srgbClr>
                    </a:gs>
                  </a:gsLst>
                  <a:lin ang="18900000" scaled="1"/>
                  <a:tileRect/>
                </a:gradFill>
                <a:ln w="12700" cap="rnd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9640" name="Group 24"/>
            <p:cNvGrpSpPr/>
            <p:nvPr/>
          </p:nvGrpSpPr>
          <p:grpSpPr>
            <a:xfrm>
              <a:off x="2285" y="3379"/>
              <a:ext cx="1406" cy="737"/>
              <a:chOff x="2285" y="3379"/>
              <a:chExt cx="1406" cy="737"/>
            </a:xfrm>
          </p:grpSpPr>
          <p:grpSp>
            <p:nvGrpSpPr>
              <p:cNvPr id="69669" name="Group 25"/>
              <p:cNvGrpSpPr/>
              <p:nvPr/>
            </p:nvGrpSpPr>
            <p:grpSpPr>
              <a:xfrm>
                <a:off x="2679" y="3379"/>
                <a:ext cx="769" cy="385"/>
                <a:chOff x="2679" y="3379"/>
                <a:chExt cx="769" cy="385"/>
              </a:xfrm>
            </p:grpSpPr>
            <p:sp>
              <p:nvSpPr>
                <p:cNvPr id="41" name="Freeform 26"/>
                <p:cNvSpPr/>
                <p:nvPr/>
              </p:nvSpPr>
              <p:spPr bwMode="auto">
                <a:xfrm>
                  <a:off x="2679" y="3372"/>
                  <a:ext cx="433" cy="291"/>
                </a:xfrm>
                <a:custGeom>
                  <a:avLst/>
                  <a:gdLst>
                    <a:gd name="T0" fmla="*/ 432 w 433"/>
                    <a:gd name="T1" fmla="*/ 0 h 289"/>
                    <a:gd name="T2" fmla="*/ 48 w 433"/>
                    <a:gd name="T3" fmla="*/ 48 h 289"/>
                    <a:gd name="T4" fmla="*/ 0 w 433"/>
                    <a:gd name="T5" fmla="*/ 288 h 289"/>
                    <a:gd name="T6" fmla="*/ 432 w 433"/>
                    <a:gd name="T7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3" h="289">
                      <a:moveTo>
                        <a:pt x="432" y="0"/>
                      </a:moveTo>
                      <a:lnTo>
                        <a:pt x="48" y="48"/>
                      </a:lnTo>
                      <a:lnTo>
                        <a:pt x="0" y="288"/>
                      </a:lnTo>
                      <a:lnTo>
                        <a:pt x="432" y="0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18900000" scaled="1"/>
                </a:gra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2" name="Freeform 27"/>
                <p:cNvSpPr/>
                <p:nvPr/>
              </p:nvSpPr>
              <p:spPr bwMode="auto">
                <a:xfrm>
                  <a:off x="2679" y="3372"/>
                  <a:ext cx="529" cy="291"/>
                </a:xfrm>
                <a:custGeom>
                  <a:avLst/>
                  <a:gdLst>
                    <a:gd name="T0" fmla="*/ 0 w 529"/>
                    <a:gd name="T1" fmla="*/ 288 h 289"/>
                    <a:gd name="T2" fmla="*/ 528 w 529"/>
                    <a:gd name="T3" fmla="*/ 144 h 289"/>
                    <a:gd name="T4" fmla="*/ 432 w 529"/>
                    <a:gd name="T5" fmla="*/ 0 h 289"/>
                    <a:gd name="T6" fmla="*/ 0 w 529"/>
                    <a:gd name="T7" fmla="*/ 288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9" h="289">
                      <a:moveTo>
                        <a:pt x="0" y="288"/>
                      </a:moveTo>
                      <a:lnTo>
                        <a:pt x="528" y="144"/>
                      </a:lnTo>
                      <a:lnTo>
                        <a:pt x="432" y="0"/>
                      </a:lnTo>
                      <a:lnTo>
                        <a:pt x="0" y="288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18900000" scaled="1"/>
                </a:gra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3" name="Freeform 28"/>
                <p:cNvSpPr/>
                <p:nvPr/>
              </p:nvSpPr>
              <p:spPr bwMode="auto">
                <a:xfrm>
                  <a:off x="2679" y="3523"/>
                  <a:ext cx="769" cy="140"/>
                </a:xfrm>
                <a:custGeom>
                  <a:avLst/>
                  <a:gdLst>
                    <a:gd name="T0" fmla="*/ 0 w 769"/>
                    <a:gd name="T1" fmla="*/ 144 h 145"/>
                    <a:gd name="T2" fmla="*/ 528 w 769"/>
                    <a:gd name="T3" fmla="*/ 0 h 145"/>
                    <a:gd name="T4" fmla="*/ 768 w 769"/>
                    <a:gd name="T5" fmla="*/ 48 h 145"/>
                    <a:gd name="T6" fmla="*/ 0 w 769"/>
                    <a:gd name="T7" fmla="*/ 144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145">
                      <a:moveTo>
                        <a:pt x="0" y="144"/>
                      </a:moveTo>
                      <a:lnTo>
                        <a:pt x="528" y="0"/>
                      </a:lnTo>
                      <a:lnTo>
                        <a:pt x="768" y="48"/>
                      </a:lnTo>
                      <a:lnTo>
                        <a:pt x="0" y="144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18900000" scaled="1"/>
                </a:gra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" name="Freeform 29"/>
                <p:cNvSpPr/>
                <p:nvPr/>
              </p:nvSpPr>
              <p:spPr bwMode="auto">
                <a:xfrm>
                  <a:off x="2679" y="3571"/>
                  <a:ext cx="769" cy="193"/>
                </a:xfrm>
                <a:custGeom>
                  <a:avLst/>
                  <a:gdLst>
                    <a:gd name="T0" fmla="*/ 0 w 769"/>
                    <a:gd name="T1" fmla="*/ 96 h 193"/>
                    <a:gd name="T2" fmla="*/ 768 w 769"/>
                    <a:gd name="T3" fmla="*/ 0 h 193"/>
                    <a:gd name="T4" fmla="*/ 576 w 769"/>
                    <a:gd name="T5" fmla="*/ 192 h 193"/>
                    <a:gd name="T6" fmla="*/ 0 w 769"/>
                    <a:gd name="T7" fmla="*/ 96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9" h="193">
                      <a:moveTo>
                        <a:pt x="0" y="96"/>
                      </a:moveTo>
                      <a:lnTo>
                        <a:pt x="768" y="0"/>
                      </a:lnTo>
                      <a:lnTo>
                        <a:pt x="576" y="192"/>
                      </a:lnTo>
                      <a:lnTo>
                        <a:pt x="0" y="96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18900000" scaled="1"/>
                </a:gra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40" name="Rectangle 30"/>
              <p:cNvSpPr>
                <a:spLocks noChangeArrowheads="1"/>
              </p:cNvSpPr>
              <p:nvPr/>
            </p:nvSpPr>
            <p:spPr bwMode="auto">
              <a:xfrm>
                <a:off x="2285" y="3869"/>
                <a:ext cx="1406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GL_TRIANGLE_FAN</a:t>
                </a:r>
              </a:p>
            </p:txBody>
          </p:sp>
        </p:grpSp>
        <p:grpSp>
          <p:nvGrpSpPr>
            <p:cNvPr id="69641" name="Group 31"/>
            <p:cNvGrpSpPr/>
            <p:nvPr/>
          </p:nvGrpSpPr>
          <p:grpSpPr>
            <a:xfrm>
              <a:off x="340" y="2067"/>
              <a:ext cx="890" cy="503"/>
              <a:chOff x="340" y="2067"/>
              <a:chExt cx="890" cy="503"/>
            </a:xfrm>
          </p:grpSpPr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40" y="2318"/>
                <a:ext cx="890" cy="2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GL_POINTS</a:t>
                </a:r>
              </a:p>
            </p:txBody>
          </p:sp>
          <p:grpSp>
            <p:nvGrpSpPr>
              <p:cNvPr id="69664" name="Group 33"/>
              <p:cNvGrpSpPr/>
              <p:nvPr/>
            </p:nvGrpSpPr>
            <p:grpSpPr>
              <a:xfrm>
                <a:off x="740" y="2067"/>
                <a:ext cx="180" cy="164"/>
                <a:chOff x="740" y="2067"/>
                <a:chExt cx="180" cy="164"/>
              </a:xfrm>
            </p:grpSpPr>
            <p:sp>
              <p:nvSpPr>
                <p:cNvPr id="69665" name="Rectangle 34"/>
                <p:cNvSpPr/>
                <p:nvPr/>
              </p:nvSpPr>
              <p:spPr>
                <a:xfrm>
                  <a:off x="770" y="2067"/>
                  <a:ext cx="21" cy="19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 b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1" dirty="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69666" name="Rectangle 35"/>
                <p:cNvSpPr/>
                <p:nvPr/>
              </p:nvSpPr>
              <p:spPr>
                <a:xfrm>
                  <a:off x="861" y="2094"/>
                  <a:ext cx="21" cy="19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 b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1" dirty="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69667" name="Rectangle 36"/>
                <p:cNvSpPr/>
                <p:nvPr/>
              </p:nvSpPr>
              <p:spPr>
                <a:xfrm>
                  <a:off x="740" y="2172"/>
                  <a:ext cx="21" cy="19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 b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1" dirty="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69668" name="Rectangle 37"/>
                <p:cNvSpPr/>
                <p:nvPr/>
              </p:nvSpPr>
              <p:spPr>
                <a:xfrm>
                  <a:off x="899" y="2212"/>
                  <a:ext cx="21" cy="19"/>
                </a:xfrm>
                <a:prstGeom prst="rect">
                  <a:avLst/>
                </a:prstGeom>
                <a:solidFill>
                  <a:schemeClr val="tx1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80000"/>
                    <a:buFont typeface="Wingdings" panose="05000000000000000000" pitchFamily="2" charset="2"/>
                    <a:buChar char="l"/>
                    <a:defRPr sz="3200" b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SzPct val="4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1" dirty="0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</p:grpSp>
        </p:grpSp>
        <p:grpSp>
          <p:nvGrpSpPr>
            <p:cNvPr id="69642" name="Group 38"/>
            <p:cNvGrpSpPr/>
            <p:nvPr/>
          </p:nvGrpSpPr>
          <p:grpSpPr>
            <a:xfrm>
              <a:off x="1256" y="1514"/>
              <a:ext cx="804" cy="631"/>
              <a:chOff x="1256" y="1514"/>
              <a:chExt cx="804" cy="631"/>
            </a:xfrm>
          </p:grpSpPr>
          <p:grpSp>
            <p:nvGrpSpPr>
              <p:cNvPr id="69659" name="Group 39"/>
              <p:cNvGrpSpPr/>
              <p:nvPr/>
            </p:nvGrpSpPr>
            <p:grpSpPr>
              <a:xfrm>
                <a:off x="1434" y="1514"/>
                <a:ext cx="528" cy="336"/>
                <a:chOff x="1434" y="1514"/>
                <a:chExt cx="528" cy="336"/>
              </a:xfrm>
            </p:grpSpPr>
            <p:sp>
              <p:nvSpPr>
                <p:cNvPr id="69661" name="Line 40"/>
                <p:cNvSpPr/>
                <p:nvPr/>
              </p:nvSpPr>
              <p:spPr>
                <a:xfrm flipV="1">
                  <a:off x="1434" y="1514"/>
                  <a:ext cx="328" cy="329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  <p:sp>
              <p:nvSpPr>
                <p:cNvPr id="69662" name="Line 41"/>
                <p:cNvSpPr/>
                <p:nvPr/>
              </p:nvSpPr>
              <p:spPr>
                <a:xfrm>
                  <a:off x="1762" y="1628"/>
                  <a:ext cx="200" cy="222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headEnd type="none" w="sm" len="sm"/>
                  <a:tailEnd type="none" w="sm" len="sm"/>
                </a:ln>
              </p:spPr>
            </p:sp>
          </p:grpSp>
          <p:sp>
            <p:nvSpPr>
              <p:cNvPr id="30" name="Rectangle 42"/>
              <p:cNvSpPr>
                <a:spLocks noChangeArrowheads="1"/>
              </p:cNvSpPr>
              <p:nvPr/>
            </p:nvSpPr>
            <p:spPr bwMode="auto">
              <a:xfrm>
                <a:off x="1256" y="1897"/>
                <a:ext cx="804" cy="2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GL_LINES</a:t>
                </a:r>
              </a:p>
            </p:txBody>
          </p:sp>
        </p:grpSp>
        <p:grpSp>
          <p:nvGrpSpPr>
            <p:cNvPr id="69643" name="Group 43"/>
            <p:cNvGrpSpPr/>
            <p:nvPr/>
          </p:nvGrpSpPr>
          <p:grpSpPr>
            <a:xfrm>
              <a:off x="3262" y="1453"/>
              <a:ext cx="1148" cy="1024"/>
              <a:chOff x="3262" y="1453"/>
              <a:chExt cx="1148" cy="1024"/>
            </a:xfrm>
          </p:grpSpPr>
          <p:sp>
            <p:nvSpPr>
              <p:cNvPr id="69657" name="Freeform 44"/>
              <p:cNvSpPr/>
              <p:nvPr/>
            </p:nvSpPr>
            <p:spPr>
              <a:xfrm>
                <a:off x="3564" y="1453"/>
                <a:ext cx="665" cy="715"/>
              </a:xfrm>
              <a:custGeom>
                <a:avLst/>
                <a:gdLst/>
                <a:ahLst/>
                <a:cxnLst>
                  <a:cxn ang="0">
                    <a:pos x="336" y="307"/>
                  </a:cxn>
                  <a:cxn ang="0">
                    <a:pos x="243" y="50"/>
                  </a:cxn>
                  <a:cxn ang="0">
                    <a:pos x="586" y="0"/>
                  </a:cxn>
                  <a:cxn ang="0">
                    <a:pos x="0" y="264"/>
                  </a:cxn>
                  <a:cxn ang="0">
                    <a:pos x="429" y="714"/>
                  </a:cxn>
                  <a:cxn ang="0">
                    <a:pos x="664" y="278"/>
                  </a:cxn>
                  <a:cxn ang="0">
                    <a:pos x="336" y="307"/>
                  </a:cxn>
                </a:cxnLst>
                <a:rect l="0" t="0" r="0" b="0"/>
                <a:pathLst>
                  <a:path w="665" h="715">
                    <a:moveTo>
                      <a:pt x="336" y="307"/>
                    </a:moveTo>
                    <a:lnTo>
                      <a:pt x="243" y="50"/>
                    </a:lnTo>
                    <a:lnTo>
                      <a:pt x="586" y="0"/>
                    </a:lnTo>
                    <a:lnTo>
                      <a:pt x="0" y="264"/>
                    </a:lnTo>
                    <a:lnTo>
                      <a:pt x="429" y="714"/>
                    </a:lnTo>
                    <a:lnTo>
                      <a:pt x="664" y="278"/>
                    </a:lnTo>
                    <a:lnTo>
                      <a:pt x="336" y="307"/>
                    </a:lnTo>
                  </a:path>
                </a:pathLst>
              </a:custGeom>
              <a:noFill/>
              <a:ln w="12700" cap="rnd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Rectangle 45"/>
              <p:cNvSpPr>
                <a:spLocks noChangeArrowheads="1"/>
              </p:cNvSpPr>
              <p:nvPr/>
            </p:nvSpPr>
            <p:spPr bwMode="auto">
              <a:xfrm>
                <a:off x="3262" y="2230"/>
                <a:ext cx="1148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GL_LINE_LOOP</a:t>
                </a:r>
              </a:p>
            </p:txBody>
          </p:sp>
        </p:grpSp>
        <p:grpSp>
          <p:nvGrpSpPr>
            <p:cNvPr id="69644" name="Group 46"/>
            <p:cNvGrpSpPr/>
            <p:nvPr/>
          </p:nvGrpSpPr>
          <p:grpSpPr>
            <a:xfrm>
              <a:off x="1985" y="1417"/>
              <a:ext cx="1234" cy="1060"/>
              <a:chOff x="1985" y="1417"/>
              <a:chExt cx="1234" cy="1060"/>
            </a:xfrm>
          </p:grpSpPr>
          <p:sp>
            <p:nvSpPr>
              <p:cNvPr id="69655" name="Freeform 47"/>
              <p:cNvSpPr/>
              <p:nvPr/>
            </p:nvSpPr>
            <p:spPr>
              <a:xfrm>
                <a:off x="2214" y="1417"/>
                <a:ext cx="908" cy="665"/>
              </a:xfrm>
              <a:custGeom>
                <a:avLst/>
                <a:gdLst/>
                <a:ahLst/>
                <a:cxnLst>
                  <a:cxn ang="0">
                    <a:pos x="393" y="471"/>
                  </a:cxn>
                  <a:cxn ang="0">
                    <a:pos x="115" y="79"/>
                  </a:cxn>
                  <a:cxn ang="0">
                    <a:pos x="0" y="379"/>
                  </a:cxn>
                  <a:cxn ang="0">
                    <a:pos x="907" y="229"/>
                  </a:cxn>
                  <a:cxn ang="0">
                    <a:pos x="407" y="0"/>
                  </a:cxn>
                  <a:cxn ang="0">
                    <a:pos x="715" y="557"/>
                  </a:cxn>
                  <a:cxn ang="0">
                    <a:pos x="315" y="664"/>
                  </a:cxn>
                </a:cxnLst>
                <a:rect l="0" t="0" r="0" b="0"/>
                <a:pathLst>
                  <a:path w="908" h="665">
                    <a:moveTo>
                      <a:pt x="393" y="471"/>
                    </a:moveTo>
                    <a:lnTo>
                      <a:pt x="115" y="79"/>
                    </a:lnTo>
                    <a:lnTo>
                      <a:pt x="0" y="379"/>
                    </a:lnTo>
                    <a:lnTo>
                      <a:pt x="907" y="229"/>
                    </a:lnTo>
                    <a:lnTo>
                      <a:pt x="407" y="0"/>
                    </a:lnTo>
                    <a:lnTo>
                      <a:pt x="715" y="557"/>
                    </a:lnTo>
                    <a:lnTo>
                      <a:pt x="315" y="664"/>
                    </a:lnTo>
                  </a:path>
                </a:pathLst>
              </a:custGeom>
              <a:noFill/>
              <a:ln w="12700" cap="rnd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Rectangle 48"/>
              <p:cNvSpPr>
                <a:spLocks noChangeArrowheads="1"/>
              </p:cNvSpPr>
              <p:nvPr/>
            </p:nvSpPr>
            <p:spPr bwMode="auto">
              <a:xfrm>
                <a:off x="1985" y="2230"/>
                <a:ext cx="1234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GL_LINE_STRIP</a:t>
                </a:r>
              </a:p>
            </p:txBody>
          </p:sp>
        </p:grpSp>
        <p:grpSp>
          <p:nvGrpSpPr>
            <p:cNvPr id="69645" name="Group 49"/>
            <p:cNvGrpSpPr/>
            <p:nvPr/>
          </p:nvGrpSpPr>
          <p:grpSpPr>
            <a:xfrm>
              <a:off x="1666" y="2546"/>
              <a:ext cx="1148" cy="767"/>
              <a:chOff x="1666" y="2546"/>
              <a:chExt cx="1148" cy="767"/>
            </a:xfrm>
          </p:grpSpPr>
          <p:grpSp>
            <p:nvGrpSpPr>
              <p:cNvPr id="69651" name="Group 50"/>
              <p:cNvGrpSpPr/>
              <p:nvPr/>
            </p:nvGrpSpPr>
            <p:grpSpPr>
              <a:xfrm>
                <a:off x="1936" y="2546"/>
                <a:ext cx="730" cy="437"/>
                <a:chOff x="1936" y="2546"/>
                <a:chExt cx="730" cy="437"/>
              </a:xfrm>
            </p:grpSpPr>
            <p:sp>
              <p:nvSpPr>
                <p:cNvPr id="69653" name="Freeform 51"/>
                <p:cNvSpPr/>
                <p:nvPr/>
              </p:nvSpPr>
              <p:spPr>
                <a:xfrm>
                  <a:off x="1936" y="2546"/>
                  <a:ext cx="244" cy="187"/>
                </a:xfrm>
                <a:custGeom>
                  <a:avLst/>
                  <a:gdLst/>
                  <a:ahLst/>
                  <a:cxnLst>
                    <a:cxn ang="0">
                      <a:pos x="158" y="0"/>
                    </a:cxn>
                    <a:cxn ang="0">
                      <a:pos x="0" y="171"/>
                    </a:cxn>
                    <a:cxn ang="0">
                      <a:pos x="243" y="186"/>
                    </a:cxn>
                    <a:cxn ang="0">
                      <a:pos x="158" y="0"/>
                    </a:cxn>
                  </a:cxnLst>
                  <a:rect l="0" t="0" r="0" b="0"/>
                  <a:pathLst>
                    <a:path w="244" h="187">
                      <a:moveTo>
                        <a:pt x="158" y="0"/>
                      </a:moveTo>
                      <a:lnTo>
                        <a:pt x="0" y="171"/>
                      </a:lnTo>
                      <a:lnTo>
                        <a:pt x="243" y="186"/>
                      </a:lnTo>
                      <a:lnTo>
                        <a:pt x="158" y="0"/>
                      </a:lnTo>
                    </a:path>
                  </a:pathLst>
                </a:custGeom>
                <a:solidFill>
                  <a:schemeClr val="accent2">
                    <a:alpha val="100000"/>
                  </a:schemeClr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54" name="Freeform 52"/>
                <p:cNvSpPr/>
                <p:nvPr/>
              </p:nvSpPr>
              <p:spPr>
                <a:xfrm>
                  <a:off x="2215" y="2696"/>
                  <a:ext cx="451" cy="287"/>
                </a:xfrm>
                <a:custGeom>
                  <a:avLst/>
                  <a:gdLst/>
                  <a:ahLst/>
                  <a:cxnLst>
                    <a:cxn ang="0">
                      <a:pos x="129" y="0"/>
                    </a:cxn>
                    <a:cxn ang="0">
                      <a:pos x="0" y="179"/>
                    </a:cxn>
                    <a:cxn ang="0">
                      <a:pos x="450" y="286"/>
                    </a:cxn>
                    <a:cxn ang="0">
                      <a:pos x="129" y="0"/>
                    </a:cxn>
                  </a:cxnLst>
                  <a:rect l="0" t="0" r="0" b="0"/>
                  <a:pathLst>
                    <a:path w="451" h="287">
                      <a:moveTo>
                        <a:pt x="129" y="0"/>
                      </a:moveTo>
                      <a:lnTo>
                        <a:pt x="0" y="179"/>
                      </a:lnTo>
                      <a:lnTo>
                        <a:pt x="450" y="286"/>
                      </a:lnTo>
                      <a:lnTo>
                        <a:pt x="129" y="0"/>
                      </a:lnTo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" name="Rectangle 53"/>
              <p:cNvSpPr>
                <a:spLocks noChangeArrowheads="1"/>
              </p:cNvSpPr>
              <p:nvPr/>
            </p:nvSpPr>
            <p:spPr bwMode="auto">
              <a:xfrm>
                <a:off x="1666" y="3066"/>
                <a:ext cx="1148" cy="2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GL_TRIANGLES</a:t>
                </a:r>
              </a:p>
            </p:txBody>
          </p:sp>
        </p:grpSp>
        <p:grpSp>
          <p:nvGrpSpPr>
            <p:cNvPr id="69646" name="Group 54"/>
            <p:cNvGrpSpPr/>
            <p:nvPr/>
          </p:nvGrpSpPr>
          <p:grpSpPr>
            <a:xfrm>
              <a:off x="3680" y="2648"/>
              <a:ext cx="804" cy="1083"/>
              <a:chOff x="3680" y="2648"/>
              <a:chExt cx="804" cy="1083"/>
            </a:xfrm>
          </p:grpSpPr>
          <p:grpSp>
            <p:nvGrpSpPr>
              <p:cNvPr id="69647" name="Group 55"/>
              <p:cNvGrpSpPr/>
              <p:nvPr/>
            </p:nvGrpSpPr>
            <p:grpSpPr>
              <a:xfrm>
                <a:off x="3842" y="2648"/>
                <a:ext cx="484" cy="718"/>
                <a:chOff x="3842" y="2648"/>
                <a:chExt cx="484" cy="718"/>
              </a:xfrm>
            </p:grpSpPr>
            <p:sp>
              <p:nvSpPr>
                <p:cNvPr id="69649" name="Freeform 56"/>
                <p:cNvSpPr/>
                <p:nvPr/>
              </p:nvSpPr>
              <p:spPr>
                <a:xfrm>
                  <a:off x="3842" y="2648"/>
                  <a:ext cx="386" cy="337"/>
                </a:xfrm>
                <a:custGeom>
                  <a:avLst/>
                  <a:gdLst/>
                  <a:ahLst/>
                  <a:cxnLst>
                    <a:cxn ang="0">
                      <a:pos x="0" y="239"/>
                    </a:cxn>
                    <a:cxn ang="0">
                      <a:pos x="127" y="0"/>
                    </a:cxn>
                    <a:cxn ang="0">
                      <a:pos x="385" y="102"/>
                    </a:cxn>
                    <a:cxn ang="0">
                      <a:pos x="268" y="336"/>
                    </a:cxn>
                    <a:cxn ang="0">
                      <a:pos x="0" y="239"/>
                    </a:cxn>
                  </a:cxnLst>
                  <a:rect l="0" t="0" r="0" b="0"/>
                  <a:pathLst>
                    <a:path w="386" h="337">
                      <a:moveTo>
                        <a:pt x="0" y="239"/>
                      </a:moveTo>
                      <a:lnTo>
                        <a:pt x="127" y="0"/>
                      </a:lnTo>
                      <a:lnTo>
                        <a:pt x="385" y="102"/>
                      </a:lnTo>
                      <a:lnTo>
                        <a:pt x="268" y="336"/>
                      </a:lnTo>
                      <a:lnTo>
                        <a:pt x="0" y="239"/>
                      </a:lnTo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650" name="Freeform 57"/>
                <p:cNvSpPr/>
                <p:nvPr/>
              </p:nvSpPr>
              <p:spPr>
                <a:xfrm>
                  <a:off x="3842" y="3140"/>
                  <a:ext cx="484" cy="226"/>
                </a:xfrm>
                <a:custGeom>
                  <a:avLst/>
                  <a:gdLst/>
                  <a:ahLst/>
                  <a:cxnLst>
                    <a:cxn ang="0">
                      <a:pos x="0" y="225"/>
                    </a:cxn>
                    <a:cxn ang="0">
                      <a:pos x="83" y="0"/>
                    </a:cxn>
                    <a:cxn ang="0">
                      <a:pos x="483" y="0"/>
                    </a:cxn>
                    <a:cxn ang="0">
                      <a:pos x="444" y="88"/>
                    </a:cxn>
                    <a:cxn ang="0">
                      <a:pos x="0" y="225"/>
                    </a:cxn>
                  </a:cxnLst>
                  <a:rect l="0" t="0" r="0" b="0"/>
                  <a:pathLst>
                    <a:path w="484" h="226">
                      <a:moveTo>
                        <a:pt x="0" y="225"/>
                      </a:moveTo>
                      <a:lnTo>
                        <a:pt x="83" y="0"/>
                      </a:lnTo>
                      <a:lnTo>
                        <a:pt x="483" y="0"/>
                      </a:lnTo>
                      <a:lnTo>
                        <a:pt x="444" y="88"/>
                      </a:lnTo>
                      <a:lnTo>
                        <a:pt x="0" y="225"/>
                      </a:lnTo>
                    </a:path>
                  </a:pathLst>
                </a:custGeom>
                <a:solidFill>
                  <a:schemeClr val="accent2">
                    <a:alpha val="100000"/>
                  </a:schemeClr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Rectangle 58"/>
              <p:cNvSpPr>
                <a:spLocks noChangeArrowheads="1"/>
              </p:cNvSpPr>
              <p:nvPr/>
            </p:nvSpPr>
            <p:spPr bwMode="auto">
              <a:xfrm>
                <a:off x="3680" y="3479"/>
                <a:ext cx="804" cy="2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urier New" panose="02070309020205020404" pitchFamily="49" charset="0"/>
                    <a:ea typeface="宋体" panose="02010600030101010101" pitchFamily="2" charset="-122"/>
                    <a:cs typeface="+mn-cs"/>
                  </a:rPr>
                  <a:t>GL_QUADS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一个简单程序</a:t>
            </a:r>
          </a:p>
        </p:txBody>
      </p:sp>
      <p:pic>
        <p:nvPicPr>
          <p:cNvPr id="3686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17550" y="1852613"/>
            <a:ext cx="7375525" cy="41751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一个简单程序</a:t>
            </a:r>
          </a:p>
        </p:txBody>
      </p:sp>
      <p:sp>
        <p:nvSpPr>
          <p:cNvPr id="72707" name="内容占位符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pic>
        <p:nvPicPr>
          <p:cNvPr id="37893" name="图片 4"/>
          <p:cNvPicPr>
            <a:picLocks noChangeAspect="1"/>
          </p:cNvPicPr>
          <p:nvPr/>
        </p:nvPicPr>
        <p:blipFill>
          <a:blip r:embed="rId3"/>
          <a:srcRect b="7588"/>
          <a:stretch>
            <a:fillRect/>
          </a:stretch>
        </p:blipFill>
        <p:spPr>
          <a:xfrm>
            <a:off x="469900" y="1600200"/>
            <a:ext cx="8204200" cy="4265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一个简单程序</a:t>
            </a:r>
          </a:p>
        </p:txBody>
      </p:sp>
      <p:pic>
        <p:nvPicPr>
          <p:cNvPr id="39940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310" b="7222"/>
          <a:stretch>
            <a:fillRect/>
          </a:stretch>
        </p:blipFill>
        <p:spPr>
          <a:xfrm>
            <a:off x="504825" y="1676400"/>
            <a:ext cx="7856538" cy="41148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一个简单程序</a:t>
            </a:r>
          </a:p>
        </p:txBody>
      </p:sp>
      <p:pic>
        <p:nvPicPr>
          <p:cNvPr id="40964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rcRect l="25334" t="8878" r="56255" b="54684"/>
          <a:stretch>
            <a:fillRect/>
          </a:stretch>
        </p:blipFill>
        <p:spPr>
          <a:xfrm>
            <a:off x="2414588" y="1704975"/>
            <a:ext cx="3576637" cy="39814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事件循环</a:t>
            </a:r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 在程序中定义了一个显示回调函数 </a:t>
            </a:r>
          </a:p>
          <a:p>
            <a:pPr>
              <a:buNone/>
            </a:pPr>
            <a:r>
              <a:rPr lang="en-US" altLang="zh-CN" dirty="0"/>
              <a:t>     (display callback): mydisplay </a:t>
            </a:r>
          </a:p>
          <a:p>
            <a:pPr lvl="1" indent="-22225"/>
            <a:r>
              <a:rPr lang="zh-CN" altLang="en-US" dirty="0"/>
              <a:t>每个</a:t>
            </a:r>
            <a:r>
              <a:rPr lang="en-US" altLang="zh-CN" dirty="0"/>
              <a:t>GLUT</a:t>
            </a:r>
            <a:r>
              <a:rPr lang="zh-CN" altLang="en-US" dirty="0"/>
              <a:t>程序都必须有一个显示回调函数 </a:t>
            </a:r>
          </a:p>
          <a:p>
            <a:pPr lvl="1" indent="-22225"/>
            <a:r>
              <a:rPr lang="zh-CN" altLang="en-US" dirty="0"/>
              <a:t>只要</a:t>
            </a:r>
            <a:r>
              <a:rPr lang="en-US" altLang="zh-CN" dirty="0"/>
              <a:t>OpenGL</a:t>
            </a:r>
            <a:r>
              <a:rPr lang="zh-CN" altLang="en-US" dirty="0"/>
              <a:t>确定显示内容要被刷新时，显示 回调函数就会被调用：例如，当窗口被打开的时候 </a:t>
            </a:r>
            <a:r>
              <a:rPr lang="en-US" altLang="zh-CN" dirty="0"/>
              <a:t>.</a:t>
            </a:r>
          </a:p>
          <a:p>
            <a:pPr lvl="1" indent="-22225"/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函数以程序进入事件循环作为结束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默认值</a:t>
            </a:r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simple.c</a:t>
            </a:r>
            <a:r>
              <a:rPr lang="zh-CN" altLang="en-US" dirty="0"/>
              <a:t>非常简单</a:t>
            </a:r>
          </a:p>
          <a:p>
            <a:r>
              <a:rPr lang="zh-CN" altLang="en-US" dirty="0"/>
              <a:t> 大量使用状态变量的默认值</a:t>
            </a:r>
          </a:p>
          <a:p>
            <a:pPr lvl="1"/>
            <a:r>
              <a:rPr lang="zh-CN" altLang="en-US" dirty="0"/>
              <a:t>视图 </a:t>
            </a:r>
          </a:p>
          <a:p>
            <a:pPr lvl="1"/>
            <a:r>
              <a:rPr lang="zh-CN" altLang="en-US" dirty="0"/>
              <a:t>颜色 </a:t>
            </a:r>
          </a:p>
          <a:p>
            <a:pPr lvl="1"/>
            <a:r>
              <a:rPr lang="zh-CN" altLang="en-US" dirty="0"/>
              <a:t>窗口参数 </a:t>
            </a:r>
          </a:p>
          <a:p>
            <a:r>
              <a:rPr lang="zh-CN" altLang="en-US" dirty="0"/>
              <a:t> 以后的程序将直接改变一些默认值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程序结构</a:t>
            </a:r>
          </a:p>
        </p:txBody>
      </p:sp>
      <p:sp>
        <p:nvSpPr>
          <p:cNvPr id="4403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 绝大多数</a:t>
            </a:r>
            <a:r>
              <a:rPr lang="en-US" altLang="zh-CN" sz="2800" dirty="0"/>
              <a:t>OpenGL</a:t>
            </a:r>
            <a:r>
              <a:rPr lang="zh-CN" altLang="en-US" sz="2800" dirty="0"/>
              <a:t>程序具有类似的结构，包含下述函数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  </a:t>
            </a:r>
            <a:r>
              <a:rPr lang="en-US" altLang="zh-CN" sz="2400" dirty="0"/>
              <a:t>main(): 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  </a:t>
            </a:r>
            <a:r>
              <a:rPr lang="zh-CN" altLang="en-US" sz="2000" dirty="0"/>
              <a:t>定义回调函数 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打开一个或多个具有指定属性的窗口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进入事件循环（最后一条可执行语句）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  </a:t>
            </a:r>
            <a:r>
              <a:rPr lang="en-US" altLang="zh-CN" sz="2400" dirty="0"/>
              <a:t>init():  </a:t>
            </a:r>
            <a:r>
              <a:rPr lang="zh-CN" altLang="en-US" sz="2400" dirty="0"/>
              <a:t>设置状态变量 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视图 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属性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  回调 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显示函数 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输入和窗口函数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712913"/>
            <a:ext cx="760095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建模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基本的点、线、面、多边形绘制函数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复杂的三维物体（如球、锥、多面体、茶壶等）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复杂曲线和曲面（如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Bezier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Nurbs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等曲线或曲面）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图形变换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基本变换：平移、旋转、比例、镜像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投影变换：平行投影、透视投影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一个简单程序</a:t>
            </a:r>
          </a:p>
        </p:txBody>
      </p:sp>
      <p:pic>
        <p:nvPicPr>
          <p:cNvPr id="3686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17550" y="1852613"/>
            <a:ext cx="7375525" cy="4175125"/>
          </a:xfrm>
        </p:spPr>
      </p:pic>
    </p:spTree>
    <p:extLst>
      <p:ext uri="{BB962C8B-B14F-4D97-AF65-F5344CB8AC3E}">
        <p14:creationId xmlns:p14="http://schemas.microsoft.com/office/powerpoint/2010/main" val="41239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对</a:t>
            </a:r>
            <a:r>
              <a:rPr lang="en-US" altLang="zh-CN" dirty="0"/>
              <a:t>simple.c</a:t>
            </a:r>
            <a:r>
              <a:rPr lang="zh-CN" altLang="en-US" dirty="0"/>
              <a:t>进行修改</a:t>
            </a:r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在新程序中，会得到同样的输出，但是所 有具有默认值的相应状态值都通过函数调    用显式指定 </a:t>
            </a:r>
          </a:p>
          <a:p>
            <a:r>
              <a:rPr lang="zh-CN" altLang="en-US" dirty="0"/>
              <a:t>特别地，设置了 </a:t>
            </a:r>
          </a:p>
          <a:p>
            <a:pPr lvl="1"/>
            <a:r>
              <a:rPr lang="zh-CN" altLang="en-US" dirty="0"/>
              <a:t>窗口颜色 </a:t>
            </a:r>
          </a:p>
          <a:p>
            <a:pPr lvl="1"/>
            <a:r>
              <a:rPr lang="zh-CN" altLang="en-US" dirty="0"/>
              <a:t>视图条件 </a:t>
            </a:r>
          </a:p>
          <a:p>
            <a:pPr lvl="1"/>
            <a:r>
              <a:rPr lang="zh-CN" altLang="en-US" dirty="0"/>
              <a:t>窗口属性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Main()</a:t>
            </a:r>
            <a:endParaRPr lang="zh-CN" altLang="en-US" dirty="0"/>
          </a:p>
        </p:txBody>
      </p:sp>
      <p:pic>
        <p:nvPicPr>
          <p:cNvPr id="4608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5900"/>
            <a:ext cx="7758113" cy="4405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GLUT</a:t>
            </a:r>
            <a:r>
              <a:rPr lang="zh-CN" altLang="en-US" dirty="0"/>
              <a:t>函数</a:t>
            </a:r>
          </a:p>
        </p:txBody>
      </p:sp>
      <p:sp>
        <p:nvSpPr>
          <p:cNvPr id="471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glutInit</a:t>
            </a:r>
            <a:r>
              <a:rPr lang="zh-CN" altLang="en-US" sz="2400" dirty="0"/>
              <a:t>使得应用程序可以获取命令行参数并初始化系统 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glutInitDisplayMode</a:t>
            </a:r>
            <a:r>
              <a:rPr lang="zh-CN" altLang="en-US" sz="2400" dirty="0"/>
              <a:t>设置窗口的属性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 RGB</a:t>
            </a:r>
            <a:r>
              <a:rPr lang="zh-CN" altLang="en-US" sz="2000" dirty="0"/>
              <a:t>颜色 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 单缓冲区 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 属性按照逻辑或组合在一起 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glutWindowSize </a:t>
            </a:r>
            <a:r>
              <a:rPr lang="zh-CN" altLang="en-US" sz="2400" dirty="0"/>
              <a:t>以像素为单位定义窗口的尺寸 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glutWindowPosition</a:t>
            </a:r>
            <a:r>
              <a:rPr lang="zh-CN" altLang="en-US" sz="2400" dirty="0"/>
              <a:t>定义窗口左上角在显示器上的位 置 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glutCreateWindow</a:t>
            </a:r>
            <a:r>
              <a:rPr lang="zh-CN" altLang="en-US" sz="2400" dirty="0"/>
              <a:t>创建窗口，标题来自于参数值 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glutDisplayFunc</a:t>
            </a:r>
            <a:r>
              <a:rPr lang="zh-CN" altLang="en-US" sz="2400" dirty="0"/>
              <a:t>定义显示回调函数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 </a:t>
            </a:r>
            <a:r>
              <a:rPr lang="en-US" altLang="zh-CN" sz="2400" dirty="0"/>
              <a:t>glutMainLoop</a:t>
            </a:r>
            <a:r>
              <a:rPr lang="zh-CN" altLang="en-US" sz="2400" dirty="0"/>
              <a:t>进入无穷的事件循环 </a:t>
            </a: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Init()</a:t>
            </a:r>
            <a:endParaRPr lang="zh-CN" altLang="en-US" dirty="0"/>
          </a:p>
        </p:txBody>
      </p:sp>
      <p:pic>
        <p:nvPicPr>
          <p:cNvPr id="4813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" y="1695450"/>
            <a:ext cx="7659687" cy="441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坐标系</a:t>
            </a:r>
          </a:p>
        </p:txBody>
      </p:sp>
      <p:sp>
        <p:nvSpPr>
          <p:cNvPr id="491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在</a:t>
            </a:r>
            <a:r>
              <a:rPr lang="en-US" altLang="zh-CN" dirty="0"/>
              <a:t>glVertex</a:t>
            </a:r>
            <a:r>
              <a:rPr lang="zh-CN" altLang="en-US" dirty="0"/>
              <a:t>中的单位是由应用程序确定的，称为对象（世界）坐标系 </a:t>
            </a:r>
          </a:p>
          <a:p>
            <a:r>
              <a:rPr lang="zh-CN" altLang="en-US" dirty="0"/>
              <a:t>视景体也是相对于世界坐标系指定的</a:t>
            </a:r>
            <a:r>
              <a:rPr lang="en-US" altLang="zh-CN" dirty="0"/>
              <a:t>,</a:t>
            </a:r>
            <a:r>
              <a:rPr lang="zh-CN" altLang="en-US" dirty="0"/>
              <a:t>视景体确定出现在图像中的对象 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OpenGL</a:t>
            </a:r>
            <a:r>
              <a:rPr lang="zh-CN" altLang="en-US" dirty="0"/>
              <a:t>内部，会把世界坐标转化为照相机</a:t>
            </a:r>
            <a:r>
              <a:rPr lang="en-US" altLang="zh-CN" dirty="0"/>
              <a:t>(</a:t>
            </a:r>
            <a:r>
              <a:rPr lang="zh-CN" altLang="en-US" dirty="0"/>
              <a:t>视点</a:t>
            </a:r>
            <a:r>
              <a:rPr lang="en-US" altLang="zh-CN" dirty="0"/>
              <a:t>)</a:t>
            </a:r>
            <a:r>
              <a:rPr lang="zh-CN" altLang="en-US" dirty="0"/>
              <a:t>坐标，稍后转化为屏幕坐标 </a:t>
            </a:r>
          </a:p>
          <a:p>
            <a:r>
              <a:rPr lang="zh-CN" altLang="en-US" dirty="0"/>
              <a:t> 实际上，</a:t>
            </a:r>
            <a:r>
              <a:rPr lang="en-US" altLang="zh-CN" dirty="0"/>
              <a:t>OpenGL</a:t>
            </a:r>
            <a:r>
              <a:rPr lang="zh-CN" altLang="en-US" dirty="0"/>
              <a:t>也用到一些内部表示</a:t>
            </a:r>
            <a:r>
              <a:rPr lang="en-US" altLang="zh-CN" dirty="0"/>
              <a:t>,</a:t>
            </a:r>
            <a:r>
              <a:rPr lang="zh-CN" altLang="en-US" dirty="0"/>
              <a:t>  其对应用程序是不可见的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中的照相机</a:t>
            </a:r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>
          <a:xfrm>
            <a:off x="609600" y="1600200"/>
            <a:ext cx="3005138" cy="4246563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dirty="0"/>
              <a:t>照相机被放置在对象坐标系的原点，指向</a:t>
            </a:r>
            <a:r>
              <a:rPr lang="en-US" altLang="zh-CN" sz="2400" dirty="0"/>
              <a:t>z </a:t>
            </a:r>
            <a:r>
              <a:rPr lang="zh-CN" altLang="en-US" sz="2400" dirty="0"/>
              <a:t>轴的负方向</a:t>
            </a:r>
          </a:p>
          <a:p>
            <a:pPr>
              <a:buNone/>
            </a:pPr>
            <a:endParaRPr lang="zh-CN" altLang="en-US" sz="2400" dirty="0"/>
          </a:p>
          <a:p>
            <a:r>
              <a:rPr lang="zh-CN" altLang="en-US" sz="2400" dirty="0"/>
              <a:t> 默认的视景体是一个中心在原点，边长为</a:t>
            </a:r>
            <a:r>
              <a:rPr lang="en-US" altLang="zh-CN" sz="2400" dirty="0"/>
              <a:t>2 </a:t>
            </a:r>
            <a:r>
              <a:rPr lang="zh-CN" altLang="en-US" sz="2400" dirty="0"/>
              <a:t>立方体 </a:t>
            </a:r>
          </a:p>
        </p:txBody>
      </p:sp>
      <p:pic>
        <p:nvPicPr>
          <p:cNvPr id="5018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8" y="1854200"/>
            <a:ext cx="3579812" cy="3530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3" y="2011363"/>
            <a:ext cx="4086225" cy="86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正交视图</a:t>
            </a:r>
          </a:p>
        </p:txBody>
      </p:sp>
      <p:pic>
        <p:nvPicPr>
          <p:cNvPr id="5120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5" y="2878138"/>
            <a:ext cx="7165975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Rectangle 3"/>
          <p:cNvSpPr>
            <a:spLocks noGrp="1"/>
          </p:cNvSpPr>
          <p:nvPr>
            <p:ph idx="1"/>
          </p:nvPr>
        </p:nvSpPr>
        <p:spPr>
          <a:xfrm>
            <a:off x="609600" y="1550988"/>
            <a:ext cx="7924800" cy="132715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在默认的正交视图中，点沿着</a:t>
            </a:r>
            <a:r>
              <a:rPr lang="en-US" altLang="zh-CN" dirty="0"/>
              <a:t>z</a:t>
            </a:r>
            <a:r>
              <a:rPr lang="zh-CN" altLang="en-US" dirty="0"/>
              <a:t>轴投影到 </a:t>
            </a:r>
            <a:r>
              <a:rPr lang="en-US" altLang="zh-CN" dirty="0"/>
              <a:t>z=0</a:t>
            </a:r>
            <a:r>
              <a:rPr lang="zh-CN" altLang="en-US" dirty="0"/>
              <a:t>的平面上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变换与视图</a:t>
            </a:r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>
          <a:xfrm>
            <a:off x="454701" y="1600200"/>
            <a:ext cx="8234597" cy="44196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在</a:t>
            </a:r>
            <a:r>
              <a:rPr lang="en-US" altLang="zh-CN" sz="2800" dirty="0"/>
              <a:t>OpenGL</a:t>
            </a:r>
            <a:r>
              <a:rPr lang="zh-CN" altLang="en-US" sz="2800" dirty="0"/>
              <a:t>中投影是利用投影矩阵乘法</a:t>
            </a:r>
            <a:r>
              <a:rPr lang="en-US" altLang="zh-CN" sz="2800" dirty="0"/>
              <a:t>(</a:t>
            </a:r>
            <a:r>
              <a:rPr lang="zh-CN" altLang="en-US" sz="2800" dirty="0"/>
              <a:t>变换</a:t>
            </a:r>
            <a:r>
              <a:rPr lang="en-US" altLang="zh-CN" sz="2800" dirty="0"/>
              <a:t>)</a:t>
            </a:r>
            <a:r>
              <a:rPr lang="zh-CN" altLang="en-US" sz="2800" dirty="0"/>
              <a:t>进行的</a:t>
            </a:r>
            <a:endParaRPr lang="en-US" altLang="zh-CN" sz="2800" dirty="0"/>
          </a:p>
          <a:p>
            <a:pPr marL="0" indent="0">
              <a:lnSpc>
                <a:spcPct val="90000"/>
              </a:lnSpc>
              <a:buNone/>
            </a:pP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 由于只存在一个变换函数系列，因此必须先设 置矩阵模式   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glMatrixMode(GL_PROJECTION);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err="1"/>
              <a:t>glMatrixMode</a:t>
            </a:r>
            <a:r>
              <a:rPr lang="zh-CN" altLang="en-US" sz="2400" dirty="0"/>
              <a:t>有</a:t>
            </a:r>
            <a:r>
              <a:rPr lang="en-US" altLang="zh-CN" sz="2400" dirty="0"/>
              <a:t>3</a:t>
            </a:r>
            <a:r>
              <a:rPr lang="zh-CN" altLang="en-US" sz="2400" dirty="0"/>
              <a:t>种模式</a:t>
            </a:r>
            <a:r>
              <a:rPr lang="en-US" altLang="zh-CN" sz="2400" dirty="0"/>
              <a:t>: GL_PROJECTION </a:t>
            </a:r>
            <a:r>
              <a:rPr lang="zh-CN" altLang="en-US" sz="2400" dirty="0"/>
              <a:t>（投影），</a:t>
            </a:r>
            <a:r>
              <a:rPr lang="en-US" altLang="zh-CN" sz="2400" dirty="0"/>
              <a:t> GL_MODELVIEW </a:t>
            </a:r>
            <a:r>
              <a:rPr lang="zh-CN" altLang="en-US" sz="2400" dirty="0"/>
              <a:t>（模型视图），</a:t>
            </a:r>
            <a:r>
              <a:rPr lang="en-US" altLang="zh-CN" sz="2400" dirty="0"/>
              <a:t> GL_TEXTURE </a:t>
            </a:r>
            <a:r>
              <a:rPr lang="zh-CN" altLang="en-US" sz="2400" dirty="0"/>
              <a:t>（纹理）</a:t>
            </a:r>
            <a:endParaRPr lang="en-US" altLang="zh-CN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dirty="0"/>
          </a:p>
          <a:p>
            <a:pPr>
              <a:lnSpc>
                <a:spcPct val="90000"/>
              </a:lnSpc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变换与视图</a:t>
            </a:r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变换函数是累乘在一起的，因此需要从单位阵    开始，然后创建一个正交平行的视景体</a:t>
            </a:r>
            <a:r>
              <a:rPr lang="en-US" altLang="zh-CN" sz="2800" dirty="0"/>
              <a:t>(</a:t>
            </a:r>
            <a:r>
              <a:rPr lang="zh-CN" altLang="en-US" sz="2800" dirty="0"/>
              <a:t>也可创建透视视景体）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endParaRPr lang="zh-CN" altLang="en-US" sz="2800" dirty="0"/>
          </a:p>
          <a:p>
            <a:pPr>
              <a:lnSpc>
                <a:spcPct val="90000"/>
              </a:lnSpc>
              <a:buNone/>
            </a:pPr>
            <a:r>
              <a:rPr lang="zh-CN" altLang="en-US" sz="2800" dirty="0"/>
              <a:t>    </a:t>
            </a:r>
            <a:r>
              <a:rPr lang="en-US" altLang="zh-CN" sz="2800" dirty="0"/>
              <a:t>glLoadIdentity(); //</a:t>
            </a:r>
            <a:r>
              <a:rPr lang="zh-CN" altLang="en-US" sz="2800" dirty="0"/>
              <a:t>把矩阵设为单位矩阵</a:t>
            </a:r>
            <a:endParaRPr lang="en-US" altLang="zh-CN" sz="2800" dirty="0"/>
          </a:p>
          <a:p>
            <a:pPr>
              <a:lnSpc>
                <a:spcPct val="90000"/>
              </a:lnSpc>
              <a:buNone/>
            </a:pPr>
            <a:r>
              <a:rPr lang="en-US" altLang="zh-CN" sz="2800" dirty="0"/>
              <a:t>    glOrtho(-1.0, 1.0, -1.0, 1.0, -1.0, 1.0); </a:t>
            </a:r>
          </a:p>
          <a:p>
            <a:pPr>
              <a:lnSpc>
                <a:spcPct val="90000"/>
              </a:lnSpc>
            </a:pPr>
            <a:endParaRPr lang="en-US" altLang="zh-CN" sz="2800" dirty="0"/>
          </a:p>
          <a:p>
            <a:pPr>
              <a:lnSpc>
                <a:spcPct val="90000"/>
              </a:lnSpc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F53DA-31D8-4751-89AC-8C0FA6EB78C1}"/>
              </a:ext>
            </a:extLst>
          </p:cNvPr>
          <p:cNvSpPr txBox="1"/>
          <p:nvPr/>
        </p:nvSpPr>
        <p:spPr>
          <a:xfrm>
            <a:off x="944419" y="4796135"/>
            <a:ext cx="6516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glOrtho</a:t>
            </a:r>
            <a:r>
              <a:rPr lang="en-US" altLang="zh-CN" b="1" dirty="0"/>
              <a:t>(left, right, bottom, top, near, far)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186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85900"/>
            <a:ext cx="760095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(3)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模型观察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视图变换，模型变换，投影变换，裁剪，视口变换。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(4)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颜色模式设置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RGBA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模式和颜色索引（表）模式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(5)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光照应用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辐射光、环境光、漫反射光、镜面光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8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5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5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65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0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80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charRg st="87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变换与视图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E7687A-B920-4EA0-9442-41E13268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06" y="1476274"/>
            <a:ext cx="5518434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9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3800" dirty="0"/>
              <a:t>一个综合案例</a:t>
            </a:r>
          </a:p>
        </p:txBody>
      </p:sp>
      <p:sp>
        <p:nvSpPr>
          <p:cNvPr id="5325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鼠标控制旋转的茶壶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049B34-5F39-40AB-B20B-9F3FFE3A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277" y="2127486"/>
            <a:ext cx="3703446" cy="3892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B120B-0528-4C5C-880F-BFF7245AA509}"/>
              </a:ext>
            </a:extLst>
          </p:cNvPr>
          <p:cNvSpPr txBox="1"/>
          <p:nvPr/>
        </p:nvSpPr>
        <p:spPr>
          <a:xfrm>
            <a:off x="809469" y="5558135"/>
            <a:ext cx="1910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Teapot.cpp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22425"/>
            <a:ext cx="760095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(6)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纹理映射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逼真的表达物体表面细节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(7)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图像增强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特殊图像效果：融合、反走样、雾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1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5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charRg st="45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的功能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712913"/>
            <a:ext cx="7600950" cy="4419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(8)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双缓存动画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后台缓存计算场景、生成画面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前台缓存显示后台缓存已画好的画面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OpenGL</a:t>
            </a:r>
            <a:r>
              <a:rPr lang="zh-CN" altLang="en-US" dirty="0"/>
              <a:t>图形操作步骤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根据基本图形单元建立景物模型，并且对所建立的模型进行数学描述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把景物模型放在三维空间中的合适位置，并且设置视点（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viewpoint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）以观察所感兴趣的景观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计算模型中所有物体的色彩，其中的色彩根据应用要求来确定，同时确定光照条件、纹理贴图方式等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把景物模型的数学描述及其色彩信息转换为计算机屏幕上的像素，这个过程就是光栅化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并行的其他一些操作，如自动消隐处理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7.8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7.8|1.8"/>
</p:tagLst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2806</Words>
  <Application>Microsoft Office PowerPoint</Application>
  <PresentationFormat>全屏显示(4:3)</PresentationFormat>
  <Paragraphs>354</Paragraphs>
  <Slides>61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宋体</vt:lpstr>
      <vt:lpstr>Arial</vt:lpstr>
      <vt:lpstr>Arial Black</vt:lpstr>
      <vt:lpstr>Courier New</vt:lpstr>
      <vt:lpstr>Times New Roman</vt:lpstr>
      <vt:lpstr>Wingdings</vt:lpstr>
      <vt:lpstr>Radial</vt:lpstr>
      <vt:lpstr>1_Radial</vt:lpstr>
      <vt:lpstr>Introduction to OpenGL</vt:lpstr>
      <vt:lpstr>主要内容</vt:lpstr>
      <vt:lpstr>OpenGL简介——什么是OpenGL</vt:lpstr>
      <vt:lpstr>OpenGL的特点</vt:lpstr>
      <vt:lpstr>OpenGL的功能</vt:lpstr>
      <vt:lpstr>OpenGL的功能</vt:lpstr>
      <vt:lpstr>OpenGL的功能</vt:lpstr>
      <vt:lpstr>OpenGL的功能</vt:lpstr>
      <vt:lpstr>OpenGL图形操作步骤</vt:lpstr>
      <vt:lpstr>OpenGL体系结构</vt:lpstr>
      <vt:lpstr>图形渲染流水线</vt:lpstr>
      <vt:lpstr>图形渲染流水线</vt:lpstr>
      <vt:lpstr>图形渲染流水线</vt:lpstr>
      <vt:lpstr>OpenGL库介绍</vt:lpstr>
      <vt:lpstr>OpenGL库介绍</vt:lpstr>
      <vt:lpstr>OpenGL库介绍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   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OpenGL环境配置</vt:lpstr>
      <vt:lpstr>程序讲解</vt:lpstr>
      <vt:lpstr>OpenGL函数名称的格式</vt:lpstr>
      <vt:lpstr>OpenGL数据类型</vt:lpstr>
      <vt:lpstr>OpenGL的函数</vt:lpstr>
      <vt:lpstr>一个简单程序</vt:lpstr>
      <vt:lpstr>一个简单程序</vt:lpstr>
      <vt:lpstr>一个简单程序</vt:lpstr>
      <vt:lpstr>一个简单程序</vt:lpstr>
      <vt:lpstr>事件循环</vt:lpstr>
      <vt:lpstr>默认值</vt:lpstr>
      <vt:lpstr>程序结构</vt:lpstr>
      <vt:lpstr>一个简单程序</vt:lpstr>
      <vt:lpstr>对simple.c进行修改</vt:lpstr>
      <vt:lpstr>Main()</vt:lpstr>
      <vt:lpstr>GLUT函数</vt:lpstr>
      <vt:lpstr>Init()</vt:lpstr>
      <vt:lpstr>坐标系</vt:lpstr>
      <vt:lpstr>OpenGL中的照相机</vt:lpstr>
      <vt:lpstr>正交视图</vt:lpstr>
      <vt:lpstr>变换与视图</vt:lpstr>
      <vt:lpstr>变换与视图</vt:lpstr>
      <vt:lpstr>变换与视图</vt:lpstr>
      <vt:lpstr>一个综合案例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muwei</dc:creator>
  <cp:lastModifiedBy>MU Wei</cp:lastModifiedBy>
  <cp:revision>638</cp:revision>
  <cp:lastPrinted>2007-10-11T05:07:00Z</cp:lastPrinted>
  <dcterms:created xsi:type="dcterms:W3CDTF">2022-04-05T11:12:00Z</dcterms:created>
  <dcterms:modified xsi:type="dcterms:W3CDTF">2022-04-06T23:52:13Z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F2FC1396ACDC44A0AAAA03A5EFAA58D6</vt:lpwstr>
  </property>
  <property fmtid="{D5CDD505-2E9C-101B-9397-08002B2CF9AE}" pid="3" name="KSOProductBuildVer">
    <vt:lpwstr>2052-11.1.0.11636</vt:lpwstr>
  </property>
</Properties>
</file>